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3" r:id="rId15"/>
    <p:sldId id="274" r:id="rId16"/>
    <p:sldId id="275" r:id="rId17"/>
    <p:sldId id="276" r:id="rId18"/>
    <p:sldId id="277" r:id="rId19"/>
    <p:sldId id="278" r:id="rId20"/>
  </p:sldIdLst>
  <p:sldSz cx="12192000" cy="6858000"/>
  <p:notesSz cx="6858000" cy="914400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jyBUTh7Jppn1VY8lUv9yjD0zED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2709"/>
    <a:srgbClr val="EE2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663"/>
  </p:normalViewPr>
  <p:slideViewPr>
    <p:cSldViewPr snapToGrid="0">
      <p:cViewPr>
        <p:scale>
          <a:sx n="100" d="100"/>
          <a:sy n="100" d="100"/>
        </p:scale>
        <p:origin x="72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8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8" name="Google Shape;34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7" name="Google Shape;37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6" name="Google Shape;38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6" name="Google Shape;46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3" name="Google Shape;47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0" name="Google Shape;51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7" name="Google Shape;51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6" name="Google Shape;54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4" name="Google Shape;5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501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9" name="Google Shape;28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7" name="Google Shape;3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4" name="Google Shape;3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1" name="Google Shape;2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" name="Google Shape;49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2A4A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Arc Ring 1"/>
          <p:cNvSpPr/>
          <p:nvPr/>
        </p:nvSpPr>
        <p:spPr>
          <a:xfrm>
            <a:off x="9000000" y="-2200000"/>
            <a:ext cx="5900000" cy="5900000"/>
          </a:xfrm>
          <a:prstGeom prst="ellipse">
            <a:avLst/>
          </a:prstGeom>
          <a:noFill/>
          <a:ln w="11430">
            <a:solidFill>
              <a:srgbClr val="2E3F63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1" name="Arc Ring 2"/>
          <p:cNvSpPr/>
          <p:nvPr/>
        </p:nvSpPr>
        <p:spPr>
          <a:xfrm>
            <a:off x="9950000" y="-1250000"/>
            <a:ext cx="3800000" cy="3800000"/>
          </a:xfrm>
          <a:prstGeom prst="ellipse">
            <a:avLst/>
          </a:prstGeom>
          <a:noFill/>
          <a:ln w="11430">
            <a:solidFill>
              <a:srgbClr val="34466C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ctrTitle"/>
          </p:nvPr>
        </p:nvSpPr>
        <p:spPr>
          <a:xfrm>
            <a:off x="796292" y="2031996"/>
            <a:ext cx="7400000" cy="2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Poppins"/>
              <a:buNone/>
            </a:pPr>
            <a:r>
              <a:rPr lang="en-US" sz="4400" b="1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HR M&amp;A Integration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8FA4D4"/>
                </a:solidFill>
                <a:latin typeface="Poppins"/>
                <a:ea typeface="Poppins"/>
                <a:cs typeface="Poppins"/>
                <a:sym typeface="Poppins"/>
              </a:rPr>
              <a:t>Launch</a:t>
            </a:r>
            <a:endParaRPr b="1" dirty="0">
              <a:solidFill>
                <a:srgbClr val="8FA4D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3" name="Subtitle"/>
          <p:cNvSpPr txBox="1"/>
          <p:nvPr/>
        </p:nvSpPr>
        <p:spPr>
          <a:xfrm>
            <a:off x="796292" y="4550000"/>
            <a:ext cx="660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buNone/>
            </a:pPr>
            <a:r>
              <a:rPr lang="en-US" sz="1500" i="1" dirty="0">
                <a:solidFill>
                  <a:srgbClr val="C7D0E3"/>
                </a:solidFill>
                <a:latin typeface="Calibri"/>
                <a:ea typeface="Calibri"/>
                <a:cs typeface="Calibri"/>
                <a:sym typeface="Calibri"/>
              </a:rPr>
              <a:t>Aligning governance, culture, and change management before </a:t>
            </a:r>
            <a:br>
              <a:rPr lang="en-US" sz="1500" i="1" dirty="0">
                <a:solidFill>
                  <a:srgbClr val="C7D0E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500" i="1" dirty="0">
                <a:solidFill>
                  <a:srgbClr val="C7D0E3"/>
                </a:solidFill>
                <a:latin typeface="Calibri"/>
                <a:ea typeface="Calibri"/>
                <a:cs typeface="Calibri"/>
                <a:sym typeface="Calibri"/>
              </a:rPr>
              <a:t>integration planning begins.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4"/>
          <p:cNvSpPr txBox="1">
            <a:spLocks noGrp="1"/>
          </p:cNvSpPr>
          <p:nvPr>
            <p:ph type="title"/>
          </p:nvPr>
        </p:nvSpPr>
        <p:spPr>
          <a:xfrm>
            <a:off x="838200" y="429490"/>
            <a:ext cx="6901873" cy="5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Values &amp; Behaviors</a:t>
            </a:r>
            <a:endParaRPr sz="3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2" name="Google Shape;352;p14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4"/>
          <p:cNvSpPr/>
          <p:nvPr/>
        </p:nvSpPr>
        <p:spPr>
          <a:xfrm>
            <a:off x="12146281" y="2169164"/>
            <a:ext cx="45719" cy="29648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4"/>
          <p:cNvSpPr txBox="1"/>
          <p:nvPr/>
        </p:nvSpPr>
        <p:spPr>
          <a:xfrm>
            <a:off x="977900" y="1317150"/>
            <a:ext cx="134874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Results driven</a:t>
            </a:r>
            <a:endParaRPr sz="1200" b="1" i="0" u="none" strike="noStrike" cap="none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55" name="Google Shape;355;p14"/>
          <p:cNvSpPr txBox="1"/>
          <p:nvPr/>
        </p:nvSpPr>
        <p:spPr>
          <a:xfrm>
            <a:off x="977900" y="1594149"/>
            <a:ext cx="27000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Can be relied upon to exceed targets successfully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Does better than competition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Pushes self &amp; others for results while staying in bounds of ethical and legal standards</a:t>
            </a:r>
            <a:endParaRPr dirty="0"/>
          </a:p>
        </p:txBody>
      </p:sp>
      <p:sp>
        <p:nvSpPr>
          <p:cNvPr id="356" name="Google Shape;356;p14"/>
          <p:cNvSpPr txBox="1"/>
          <p:nvPr/>
        </p:nvSpPr>
        <p:spPr>
          <a:xfrm>
            <a:off x="977900" y="2655978"/>
            <a:ext cx="22936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Customer / Quality Focus</a:t>
            </a:r>
            <a:endParaRPr dirty="0"/>
          </a:p>
        </p:txBody>
      </p:sp>
      <p:sp>
        <p:nvSpPr>
          <p:cNvPr id="357" name="Google Shape;357;p14"/>
          <p:cNvSpPr txBox="1"/>
          <p:nvPr/>
        </p:nvSpPr>
        <p:spPr>
          <a:xfrm>
            <a:off x="977900" y="2932977"/>
            <a:ext cx="2821939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Assigns highest priority to customer satisfaction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Listens to customer &amp; creates solutions for unmet customer needs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Establishes effective relationships with customers and gains their trust &amp; respect</a:t>
            </a:r>
            <a:endParaRPr dirty="0"/>
          </a:p>
        </p:txBody>
      </p:sp>
      <p:sp>
        <p:nvSpPr>
          <p:cNvPr id="358" name="Google Shape;358;p14"/>
          <p:cNvSpPr txBox="1"/>
          <p:nvPr/>
        </p:nvSpPr>
        <p:spPr>
          <a:xfrm>
            <a:off x="977900" y="4170767"/>
            <a:ext cx="22936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Innovative &amp; Creative</a:t>
            </a:r>
            <a:endParaRPr dirty="0"/>
          </a:p>
        </p:txBody>
      </p:sp>
      <p:sp>
        <p:nvSpPr>
          <p:cNvPr id="359" name="Google Shape;359;p14"/>
          <p:cNvSpPr txBox="1"/>
          <p:nvPr/>
        </p:nvSpPr>
        <p:spPr>
          <a:xfrm>
            <a:off x="977900" y="4447766"/>
            <a:ext cx="3225800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Comes up with a lot of new &amp; unique ideas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Challenges “status-quo”: does not settle for the first right idea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Makes new connection work by seeing relationships between seemingly disconnected elements, synthesizes odd combinations</a:t>
            </a:r>
            <a:endParaRPr dirty="0"/>
          </a:p>
        </p:txBody>
      </p:sp>
      <p:sp>
        <p:nvSpPr>
          <p:cNvPr id="360" name="Google Shape;360;p14"/>
          <p:cNvSpPr txBox="1"/>
          <p:nvPr/>
        </p:nvSpPr>
        <p:spPr>
          <a:xfrm>
            <a:off x="977900" y="5685556"/>
            <a:ext cx="22936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Competent</a:t>
            </a:r>
            <a:endParaRPr dirty="0"/>
          </a:p>
        </p:txBody>
      </p:sp>
      <p:sp>
        <p:nvSpPr>
          <p:cNvPr id="361" name="Google Shape;361;p14"/>
          <p:cNvSpPr txBox="1"/>
          <p:nvPr/>
        </p:nvSpPr>
        <p:spPr>
          <a:xfrm>
            <a:off x="977899" y="5962555"/>
            <a:ext cx="3225801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Has functional &amp; technical knowledge &amp; skills to successfully perform his/her role</a:t>
            </a:r>
            <a:endParaRPr dirty="0"/>
          </a:p>
        </p:txBody>
      </p:sp>
      <p:sp>
        <p:nvSpPr>
          <p:cNvPr id="362" name="Google Shape;362;p14"/>
          <p:cNvSpPr txBox="1"/>
          <p:nvPr/>
        </p:nvSpPr>
        <p:spPr>
          <a:xfrm>
            <a:off x="4203700" y="1317150"/>
            <a:ext cx="134874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Leadership</a:t>
            </a:r>
            <a:endParaRPr sz="1200" b="1" i="0" u="none" strike="noStrike" cap="none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3" name="Google Shape;363;p14"/>
          <p:cNvSpPr txBox="1"/>
          <p:nvPr/>
        </p:nvSpPr>
        <p:spPr>
          <a:xfrm>
            <a:off x="4203700" y="1594149"/>
            <a:ext cx="270002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Establishes clear directions and sets stretch objectives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Aligns and energizes associates behind common objectives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Rewards/encourages the right behaviors and corrects others.</a:t>
            </a:r>
            <a:endParaRPr dirty="0"/>
          </a:p>
        </p:txBody>
      </p:sp>
      <p:sp>
        <p:nvSpPr>
          <p:cNvPr id="364" name="Google Shape;364;p14"/>
          <p:cNvSpPr txBox="1"/>
          <p:nvPr/>
        </p:nvSpPr>
        <p:spPr>
          <a:xfrm>
            <a:off x="4203700" y="2675313"/>
            <a:ext cx="257302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Fast/Action-oriented/Initiative/Simplicity</a:t>
            </a:r>
            <a:endParaRPr dirty="0"/>
          </a:p>
        </p:txBody>
      </p:sp>
      <p:sp>
        <p:nvSpPr>
          <p:cNvPr id="365" name="Google Shape;365;p14"/>
          <p:cNvSpPr txBox="1"/>
          <p:nvPr/>
        </p:nvSpPr>
        <p:spPr>
          <a:xfrm>
            <a:off x="4203699" y="3140194"/>
            <a:ext cx="2821939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Is action-oriented &amp; full of energy to face challenging situations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Is decisive, seizes opportunities and ensures fast implementation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Strives for simplicity &amp; clarity. Avoids “bureaucracy”</a:t>
            </a:r>
            <a:endParaRPr dirty="0"/>
          </a:p>
        </p:txBody>
      </p:sp>
      <p:sp>
        <p:nvSpPr>
          <p:cNvPr id="366" name="Google Shape;366;p14"/>
          <p:cNvSpPr txBox="1"/>
          <p:nvPr/>
        </p:nvSpPr>
        <p:spPr>
          <a:xfrm>
            <a:off x="4203699" y="4218693"/>
            <a:ext cx="294894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Empowerment/Accountability</a:t>
            </a:r>
            <a:endParaRPr dirty="0"/>
          </a:p>
        </p:txBody>
      </p:sp>
      <p:sp>
        <p:nvSpPr>
          <p:cNvPr id="367" name="Google Shape;367;p14"/>
          <p:cNvSpPr txBox="1"/>
          <p:nvPr/>
        </p:nvSpPr>
        <p:spPr>
          <a:xfrm>
            <a:off x="4203700" y="4495692"/>
            <a:ext cx="3556010" cy="2092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Sets clear performance targets and a well defined "playing-field" with corresponding personal accountability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Defines clear-cut, flexible involvement process (involves the right associates in the right situation at the right time)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Fully utilizes diversity of team-members to achieve superior business success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Shares consequences of results with all involved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Fully cooperates with all organizational compliance initiatives and legal requests, as well as motivates others to behave in a way that ensures adherence to the same.</a:t>
            </a:r>
            <a:endParaRPr dirty="0"/>
          </a:p>
        </p:txBody>
      </p:sp>
      <p:sp>
        <p:nvSpPr>
          <p:cNvPr id="368" name="Google Shape;368;p14"/>
          <p:cNvSpPr txBox="1"/>
          <p:nvPr/>
        </p:nvSpPr>
        <p:spPr>
          <a:xfrm>
            <a:off x="7997186" y="1317150"/>
            <a:ext cx="355473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Commitment/Self-discipline</a:t>
            </a:r>
            <a:endParaRPr dirty="0"/>
          </a:p>
        </p:txBody>
      </p:sp>
      <p:sp>
        <p:nvSpPr>
          <p:cNvPr id="369" name="Google Shape;369;p14"/>
          <p:cNvSpPr txBox="1"/>
          <p:nvPr/>
        </p:nvSpPr>
        <p:spPr>
          <a:xfrm>
            <a:off x="7997186" y="1594149"/>
            <a:ext cx="342265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Fully supports and implements decisions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Is 100% committed to achieve agreed-upon targets (strives to achieve the "slightly impossible")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Pursues targets with a need to finish. Does not give up, especially in the face of adversity.</a:t>
            </a:r>
            <a:endParaRPr dirty="0"/>
          </a:p>
        </p:txBody>
      </p:sp>
      <p:sp>
        <p:nvSpPr>
          <p:cNvPr id="370" name="Google Shape;370;p14"/>
          <p:cNvSpPr txBox="1"/>
          <p:nvPr/>
        </p:nvSpPr>
        <p:spPr>
          <a:xfrm>
            <a:off x="7997186" y="2655978"/>
            <a:ext cx="35547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Mutual Respect/Candor/Trust/Integrity/Loyalty</a:t>
            </a:r>
            <a:endParaRPr dirty="0"/>
          </a:p>
        </p:txBody>
      </p:sp>
      <p:sp>
        <p:nvSpPr>
          <p:cNvPr id="371" name="Google Shape;371;p14"/>
          <p:cNvSpPr txBox="1"/>
          <p:nvPr/>
        </p:nvSpPr>
        <p:spPr>
          <a:xfrm>
            <a:off x="7997186" y="3124540"/>
            <a:ext cx="3742695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Establishes mutual respect and trust in dealing with others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Acts and behaves in accordance with his/her words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Commits to honesty/truth in every facet of behavior and demonstrates ethical and legal conduct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Keeps confidences, admits mistakes &amp; does not misrepresent self for personal gain</a:t>
            </a:r>
            <a:endParaRPr dirty="0"/>
          </a:p>
        </p:txBody>
      </p:sp>
      <p:sp>
        <p:nvSpPr>
          <p:cNvPr id="372" name="Google Shape;372;p14"/>
          <p:cNvSpPr txBox="1"/>
          <p:nvPr/>
        </p:nvSpPr>
        <p:spPr>
          <a:xfrm>
            <a:off x="7997186" y="4257024"/>
            <a:ext cx="374269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Poppins"/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Open Communication/Collaboration/Compassion</a:t>
            </a:r>
            <a:endParaRPr dirty="0"/>
          </a:p>
        </p:txBody>
      </p:sp>
      <p:sp>
        <p:nvSpPr>
          <p:cNvPr id="373" name="Google Shape;373;p14"/>
          <p:cNvSpPr txBox="1"/>
          <p:nvPr/>
        </p:nvSpPr>
        <p:spPr>
          <a:xfrm>
            <a:off x="7997186" y="4725586"/>
            <a:ext cx="3742695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Communicates in open, clear, complete, timely, and consistent manner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Listens effectively and invites response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Genuinely cares for people &amp; demonstrates empathy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Is a team player </a:t>
            </a:r>
            <a:endParaRPr dirty="0"/>
          </a:p>
        </p:txBody>
      </p:sp>
      <p:sp>
        <p:nvSpPr>
          <p:cNvPr id="374" name="Google Shape;374;p14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10</a:t>
            </a:fld>
            <a:endParaRPr sz="1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E203F93B-49B0-6317-1780-55EA73AEC29D}"/>
              </a:ext>
            </a:extLst>
          </p:cNvPr>
          <p:cNvSpPr txBox="1">
            <a:spLocks/>
          </p:cNvSpPr>
          <p:nvPr/>
        </p:nvSpPr>
        <p:spPr>
          <a:xfrm>
            <a:off x="576624" y="6500085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5"/>
          <p:cNvSpPr txBox="1">
            <a:spLocks noGrp="1"/>
          </p:cNvSpPr>
          <p:nvPr>
            <p:ph type="title"/>
          </p:nvPr>
        </p:nvSpPr>
        <p:spPr>
          <a:xfrm>
            <a:off x="838200" y="795250"/>
            <a:ext cx="10419080" cy="5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Actions to Change Culture</a:t>
            </a:r>
            <a:endParaRPr sz="3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0" name="Google Shape;380;p15"/>
          <p:cNvSpPr txBox="1"/>
          <p:nvPr/>
        </p:nvSpPr>
        <p:spPr>
          <a:xfrm>
            <a:off x="375920" y="2165479"/>
            <a:ext cx="6563360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 compelling positive vision: clear behavioral expectations and their link to business performance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Talent Management: hiring and promoting people taking the values in consideration; demoting or letting go people that consistently do not fit the culture desired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People Development: Formal training, practice fields, coaches and feedback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Positive role models: leadership to role model behaviors; 360 feedback 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Consistent systems, processes and structures: design systems, processes and structures that reflect the values (e.g., Lean structures and simple processes if speed is a value)</a:t>
            </a:r>
            <a:endParaRPr dirty="0"/>
          </a:p>
        </p:txBody>
      </p:sp>
      <p:sp>
        <p:nvSpPr>
          <p:cNvPr id="381" name="Google Shape;381;p15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11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2" name="Google Shape;382;p15"/>
          <p:cNvSpPr/>
          <p:nvPr/>
        </p:nvSpPr>
        <p:spPr>
          <a:xfrm>
            <a:off x="12137044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5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F611C24B-8054-8ED0-05DB-571C8DB34F7C}"/>
              </a:ext>
            </a:extLst>
          </p:cNvPr>
          <p:cNvSpPr txBox="1">
            <a:spLocks/>
          </p:cNvSpPr>
          <p:nvPr/>
        </p:nvSpPr>
        <p:spPr>
          <a:xfrm>
            <a:off x="576624" y="6442028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6"/>
          <p:cNvSpPr txBox="1">
            <a:spLocks noGrp="1"/>
          </p:cNvSpPr>
          <p:nvPr>
            <p:ph type="title"/>
          </p:nvPr>
        </p:nvSpPr>
        <p:spPr>
          <a:xfrm>
            <a:off x="838200" y="1543230"/>
            <a:ext cx="10419080" cy="5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Tradeoffs</a:t>
            </a:r>
            <a:endParaRPr sz="3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9" name="Google Shape;389;p16"/>
          <p:cNvSpPr txBox="1"/>
          <p:nvPr/>
        </p:nvSpPr>
        <p:spPr>
          <a:xfrm>
            <a:off x="375920" y="3090082"/>
            <a:ext cx="6563360" cy="130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Decentralized Operations vs. Global Leverage</a:t>
            </a:r>
            <a:endParaRPr dirty="0"/>
          </a:p>
          <a:p>
            <a:pPr marL="628650" marR="0" lvl="1" indent="-64769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Speed/Flexibility vs. Control/Reports</a:t>
            </a:r>
            <a:endParaRPr dirty="0"/>
          </a:p>
          <a:p>
            <a:pPr marL="628650" marR="0" lvl="1" indent="-64769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Entrepreneurship/Risk Taking vs. Compliance</a:t>
            </a:r>
            <a:endParaRPr dirty="0"/>
          </a:p>
          <a:p>
            <a:pPr marL="628650" marR="0" lvl="1" indent="-64769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People Selection vs. Demotion</a:t>
            </a:r>
            <a:endParaRPr dirty="0"/>
          </a:p>
        </p:txBody>
      </p:sp>
      <p:sp>
        <p:nvSpPr>
          <p:cNvPr id="390" name="Google Shape;390;p16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12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91" name="Google Shape;391;p16"/>
          <p:cNvSpPr/>
          <p:nvPr/>
        </p:nvSpPr>
        <p:spPr>
          <a:xfrm>
            <a:off x="12137044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6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B914DD47-ACBA-D561-61AB-69834571B204}"/>
              </a:ext>
            </a:extLst>
          </p:cNvPr>
          <p:cNvSpPr txBox="1">
            <a:spLocks/>
          </p:cNvSpPr>
          <p:nvPr/>
        </p:nvSpPr>
        <p:spPr>
          <a:xfrm>
            <a:off x="576624" y="6442028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8" name="Google Shape;468;p21"/>
          <p:cNvGraphicFramePr/>
          <p:nvPr/>
        </p:nvGraphicFramePr>
        <p:xfrm>
          <a:off x="-1" y="0"/>
          <a:ext cx="122217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221707" imgH="6858000" progId="">
                  <p:embed/>
                </p:oleObj>
              </mc:Choice>
              <mc:Fallback>
                <p:oleObj r:id="rId3" imgW="12221707" imgH="6858000" progId="">
                  <p:embed/>
                  <p:pic>
                    <p:nvPicPr>
                      <p:cNvPr id="468" name="Google Shape;468;p21"/>
                      <p:cNvPicPr preferRelativeResize="0"/>
                      <p:nvPr/>
                    </p:nvPicPr>
                    <p:blipFill rotWithShape="1">
                      <a:blip r:embed="rId4">
                        <a:alphaModFix/>
                      </a:blip>
                      <a:srcRect/>
                      <a:stretch/>
                    </p:blipFill>
                    <p:spPr>
                      <a:xfrm>
                        <a:off x="-1" y="0"/>
                        <a:ext cx="12221707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9" name="Google Shape;469;p21"/>
          <p:cNvSpPr txBox="1"/>
          <p:nvPr/>
        </p:nvSpPr>
        <p:spPr>
          <a:xfrm>
            <a:off x="3048000" y="248515"/>
            <a:ext cx="6329680" cy="84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2238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Communication</a:t>
            </a:r>
            <a:endParaRPr dirty="0"/>
          </a:p>
        </p:txBody>
      </p:sp>
      <p:sp>
        <p:nvSpPr>
          <p:cNvPr id="470" name="Google Shape;470;p21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13</a:t>
            </a:fld>
            <a:endParaRPr sz="1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2"/>
          <p:cNvSpPr txBox="1">
            <a:spLocks noGrp="1"/>
          </p:cNvSpPr>
          <p:nvPr>
            <p:ph type="title"/>
          </p:nvPr>
        </p:nvSpPr>
        <p:spPr>
          <a:xfrm>
            <a:off x="838200" y="429490"/>
            <a:ext cx="10419080" cy="5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Establishing Feedback Loops </a:t>
            </a:r>
            <a:endParaRPr sz="3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76" name="Google Shape;476;p22"/>
          <p:cNvSpPr txBox="1"/>
          <p:nvPr/>
        </p:nvSpPr>
        <p:spPr>
          <a:xfrm>
            <a:off x="855980" y="1132426"/>
            <a:ext cx="1526543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Purpose:</a:t>
            </a:r>
            <a:endParaRPr dirty="0"/>
          </a:p>
        </p:txBody>
      </p:sp>
      <p:sp>
        <p:nvSpPr>
          <p:cNvPr id="477" name="Google Shape;477;p22"/>
          <p:cNvSpPr txBox="1"/>
          <p:nvPr/>
        </p:nvSpPr>
        <p:spPr>
          <a:xfrm>
            <a:off x="398780" y="1429943"/>
            <a:ext cx="719200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Create continuous improvement and learning by informing decision makers at local and global levels of the associates‘ feedback</a:t>
            </a:r>
            <a:endParaRPr dirty="0"/>
          </a:p>
        </p:txBody>
      </p:sp>
      <p:sp>
        <p:nvSpPr>
          <p:cNvPr id="478" name="Google Shape;478;p22"/>
          <p:cNvSpPr/>
          <p:nvPr/>
        </p:nvSpPr>
        <p:spPr>
          <a:xfrm>
            <a:off x="0" y="1943620"/>
            <a:ext cx="12192000" cy="371549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9" name="Google Shape;479;p22"/>
          <p:cNvCxnSpPr/>
          <p:nvPr/>
        </p:nvCxnSpPr>
        <p:spPr>
          <a:xfrm>
            <a:off x="2796540" y="2214969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80" name="Google Shape;480;p22"/>
          <p:cNvCxnSpPr/>
          <p:nvPr/>
        </p:nvCxnSpPr>
        <p:spPr>
          <a:xfrm>
            <a:off x="2796540" y="2550249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1" name="Google Shape;481;p22"/>
          <p:cNvSpPr txBox="1"/>
          <p:nvPr/>
        </p:nvSpPr>
        <p:spPr>
          <a:xfrm>
            <a:off x="2904490" y="2231664"/>
            <a:ext cx="1761490" cy="31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Activity</a:t>
            </a:r>
            <a:endParaRPr dirty="0"/>
          </a:p>
        </p:txBody>
      </p:sp>
      <p:sp>
        <p:nvSpPr>
          <p:cNvPr id="482" name="Google Shape;482;p22"/>
          <p:cNvSpPr txBox="1"/>
          <p:nvPr/>
        </p:nvSpPr>
        <p:spPr>
          <a:xfrm>
            <a:off x="2904490" y="2589305"/>
            <a:ext cx="402463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r>
              <a:rPr lang="en-US" sz="105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Select priority countries for feedback collection</a:t>
            </a:r>
            <a:endParaRPr dirty="0"/>
          </a:p>
        </p:txBody>
      </p:sp>
      <p:sp>
        <p:nvSpPr>
          <p:cNvPr id="483" name="Google Shape;483;p22"/>
          <p:cNvSpPr txBox="1"/>
          <p:nvPr/>
        </p:nvSpPr>
        <p:spPr>
          <a:xfrm>
            <a:off x="2904489" y="2812376"/>
            <a:ext cx="386714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Get buy-in from senior management and country heads for the concept and roll-out model</a:t>
            </a:r>
            <a:endParaRPr dirty="0"/>
          </a:p>
        </p:txBody>
      </p:sp>
      <p:cxnSp>
        <p:nvCxnSpPr>
          <p:cNvPr id="484" name="Google Shape;484;p22"/>
          <p:cNvCxnSpPr/>
          <p:nvPr/>
        </p:nvCxnSpPr>
        <p:spPr>
          <a:xfrm>
            <a:off x="2796540" y="2214969"/>
            <a:ext cx="0" cy="324679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5" name="Google Shape;485;p22"/>
          <p:cNvSpPr txBox="1"/>
          <p:nvPr/>
        </p:nvSpPr>
        <p:spPr>
          <a:xfrm>
            <a:off x="6803389" y="2231664"/>
            <a:ext cx="758193" cy="31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When</a:t>
            </a:r>
            <a:endParaRPr dirty="0"/>
          </a:p>
        </p:txBody>
      </p:sp>
      <p:sp>
        <p:nvSpPr>
          <p:cNvPr id="486" name="Google Shape;486;p22"/>
          <p:cNvSpPr txBox="1"/>
          <p:nvPr/>
        </p:nvSpPr>
        <p:spPr>
          <a:xfrm>
            <a:off x="7727312" y="2231664"/>
            <a:ext cx="758193" cy="31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Who</a:t>
            </a:r>
            <a:endParaRPr dirty="0"/>
          </a:p>
        </p:txBody>
      </p:sp>
      <p:sp>
        <p:nvSpPr>
          <p:cNvPr id="487" name="Google Shape;487;p22"/>
          <p:cNvSpPr txBox="1"/>
          <p:nvPr/>
        </p:nvSpPr>
        <p:spPr>
          <a:xfrm>
            <a:off x="855980" y="5825371"/>
            <a:ext cx="2393950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Resources needed: </a:t>
            </a:r>
            <a:endParaRPr dirty="0"/>
          </a:p>
        </p:txBody>
      </p:sp>
      <p:sp>
        <p:nvSpPr>
          <p:cNvPr id="488" name="Google Shape;488;p22"/>
          <p:cNvSpPr txBox="1"/>
          <p:nvPr/>
        </p:nvSpPr>
        <p:spPr>
          <a:xfrm>
            <a:off x="398780" y="6122888"/>
            <a:ext cx="780034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Network of local country focal points with skills and time to implement focus groups and feedback compilation, </a:t>
            </a:r>
            <a:endParaRPr dirty="0"/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20% FTE at HQ to support the process</a:t>
            </a:r>
            <a:endParaRPr dirty="0"/>
          </a:p>
        </p:txBody>
      </p:sp>
      <p:sp>
        <p:nvSpPr>
          <p:cNvPr id="489" name="Google Shape;489;p22"/>
          <p:cNvSpPr txBox="1"/>
          <p:nvPr/>
        </p:nvSpPr>
        <p:spPr>
          <a:xfrm>
            <a:off x="866140" y="2217172"/>
            <a:ext cx="1526543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Process:</a:t>
            </a:r>
            <a:endParaRPr dirty="0"/>
          </a:p>
        </p:txBody>
      </p:sp>
      <p:sp>
        <p:nvSpPr>
          <p:cNvPr id="490" name="Google Shape;490;p22"/>
          <p:cNvSpPr txBox="1"/>
          <p:nvPr/>
        </p:nvSpPr>
        <p:spPr>
          <a:xfrm>
            <a:off x="2904489" y="3188102"/>
            <a:ext cx="386714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Country Heads identify a local country focal point (e.g., Communication or HR) to conduct monthly randomly selected focus groups (or interviews/survey when geography makes it difficult to bring people together)</a:t>
            </a:r>
            <a:endParaRPr dirty="0"/>
          </a:p>
        </p:txBody>
      </p:sp>
      <p:sp>
        <p:nvSpPr>
          <p:cNvPr id="491" name="Google Shape;491;p22"/>
          <p:cNvSpPr txBox="1"/>
          <p:nvPr/>
        </p:nvSpPr>
        <p:spPr>
          <a:xfrm>
            <a:off x="2904489" y="3895988"/>
            <a:ext cx="3867147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Provide these country focal points with a process for people selection, conducting the focus groups and reporting feedback </a:t>
            </a:r>
            <a:endParaRPr dirty="0"/>
          </a:p>
        </p:txBody>
      </p:sp>
      <p:sp>
        <p:nvSpPr>
          <p:cNvPr id="492" name="Google Shape;492;p22"/>
          <p:cNvSpPr txBox="1"/>
          <p:nvPr/>
        </p:nvSpPr>
        <p:spPr>
          <a:xfrm>
            <a:off x="2904489" y="4417893"/>
            <a:ext cx="386714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Conduct focus groups and collect the feedback</a:t>
            </a:r>
            <a:endParaRPr dirty="0"/>
          </a:p>
        </p:txBody>
      </p:sp>
      <p:sp>
        <p:nvSpPr>
          <p:cNvPr id="493" name="Google Shape;493;p22"/>
          <p:cNvSpPr txBox="1"/>
          <p:nvPr/>
        </p:nvSpPr>
        <p:spPr>
          <a:xfrm>
            <a:off x="2904489" y="4646097"/>
            <a:ext cx="3867147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Present the feedback at local executive level</a:t>
            </a:r>
            <a:endParaRPr dirty="0"/>
          </a:p>
        </p:txBody>
      </p:sp>
      <p:sp>
        <p:nvSpPr>
          <p:cNvPr id="494" name="Google Shape;494;p22"/>
          <p:cNvSpPr txBox="1"/>
          <p:nvPr/>
        </p:nvSpPr>
        <p:spPr>
          <a:xfrm>
            <a:off x="2904489" y="4877607"/>
            <a:ext cx="40246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Conduct monthly phone call with all country points to discuss feedback at global level</a:t>
            </a:r>
            <a:endParaRPr dirty="0"/>
          </a:p>
        </p:txBody>
      </p:sp>
      <p:sp>
        <p:nvSpPr>
          <p:cNvPr id="495" name="Google Shape;495;p22"/>
          <p:cNvSpPr txBox="1"/>
          <p:nvPr/>
        </p:nvSpPr>
        <p:spPr>
          <a:xfrm>
            <a:off x="2904489" y="5225703"/>
            <a:ext cx="402463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Compile feedback and present to Exec Co.</a:t>
            </a:r>
            <a:endParaRPr dirty="0"/>
          </a:p>
        </p:txBody>
      </p:sp>
      <p:cxnSp>
        <p:nvCxnSpPr>
          <p:cNvPr id="496" name="Google Shape;496;p22"/>
          <p:cNvCxnSpPr/>
          <p:nvPr/>
        </p:nvCxnSpPr>
        <p:spPr>
          <a:xfrm>
            <a:off x="2796540" y="2812465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7" name="Google Shape;497;p22"/>
          <p:cNvCxnSpPr/>
          <p:nvPr/>
        </p:nvCxnSpPr>
        <p:spPr>
          <a:xfrm>
            <a:off x="2796540" y="3188102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8" name="Google Shape;498;p22"/>
          <p:cNvCxnSpPr/>
          <p:nvPr/>
        </p:nvCxnSpPr>
        <p:spPr>
          <a:xfrm>
            <a:off x="2796540" y="3895988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9" name="Google Shape;499;p22"/>
          <p:cNvCxnSpPr/>
          <p:nvPr/>
        </p:nvCxnSpPr>
        <p:spPr>
          <a:xfrm>
            <a:off x="2796540" y="4422601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0" name="Google Shape;500;p22"/>
          <p:cNvCxnSpPr/>
          <p:nvPr/>
        </p:nvCxnSpPr>
        <p:spPr>
          <a:xfrm>
            <a:off x="2796540" y="4664114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1" name="Google Shape;501;p22"/>
          <p:cNvCxnSpPr/>
          <p:nvPr/>
        </p:nvCxnSpPr>
        <p:spPr>
          <a:xfrm>
            <a:off x="2796540" y="4888441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2" name="Google Shape;502;p22"/>
          <p:cNvCxnSpPr/>
          <p:nvPr/>
        </p:nvCxnSpPr>
        <p:spPr>
          <a:xfrm>
            <a:off x="2796540" y="5247237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3" name="Google Shape;503;p22"/>
          <p:cNvCxnSpPr/>
          <p:nvPr/>
        </p:nvCxnSpPr>
        <p:spPr>
          <a:xfrm>
            <a:off x="2796540" y="5466441"/>
            <a:ext cx="5605144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4" name="Google Shape;504;p22"/>
          <p:cNvCxnSpPr/>
          <p:nvPr/>
        </p:nvCxnSpPr>
        <p:spPr>
          <a:xfrm>
            <a:off x="6708140" y="2214969"/>
            <a:ext cx="0" cy="324679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5" name="Google Shape;505;p22"/>
          <p:cNvCxnSpPr/>
          <p:nvPr/>
        </p:nvCxnSpPr>
        <p:spPr>
          <a:xfrm>
            <a:off x="7637780" y="2214969"/>
            <a:ext cx="0" cy="324679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06" name="Google Shape;506;p22"/>
          <p:cNvCxnSpPr/>
          <p:nvPr/>
        </p:nvCxnSpPr>
        <p:spPr>
          <a:xfrm>
            <a:off x="8399144" y="2214969"/>
            <a:ext cx="0" cy="324679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07" name="Google Shape;507;p22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14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" name="Google Shape;512;p23"/>
          <p:cNvGraphicFramePr/>
          <p:nvPr/>
        </p:nvGraphicFramePr>
        <p:xfrm>
          <a:off x="-1" y="0"/>
          <a:ext cx="122217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221707" imgH="6858000" progId="">
                  <p:embed/>
                </p:oleObj>
              </mc:Choice>
              <mc:Fallback>
                <p:oleObj r:id="rId3" imgW="12221707" imgH="6858000" progId="">
                  <p:embed/>
                  <p:pic>
                    <p:nvPicPr>
                      <p:cNvPr id="512" name="Google Shape;512;p23"/>
                      <p:cNvPicPr preferRelativeResize="0"/>
                      <p:nvPr/>
                    </p:nvPicPr>
                    <p:blipFill rotWithShape="1">
                      <a:blip r:embed="rId4">
                        <a:alphaModFix/>
                      </a:blip>
                      <a:srcRect/>
                      <a:stretch/>
                    </p:blipFill>
                    <p:spPr>
                      <a:xfrm>
                        <a:off x="-1" y="0"/>
                        <a:ext cx="12221707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" name="Google Shape;513;p23"/>
          <p:cNvSpPr txBox="1"/>
          <p:nvPr/>
        </p:nvSpPr>
        <p:spPr>
          <a:xfrm>
            <a:off x="3048000" y="248515"/>
            <a:ext cx="6329680" cy="1595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2238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Change Management</a:t>
            </a:r>
            <a:endParaRPr dirty="0"/>
          </a:p>
        </p:txBody>
      </p:sp>
      <p:sp>
        <p:nvSpPr>
          <p:cNvPr id="514" name="Google Shape;514;p23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15</a:t>
            </a:fld>
            <a:endParaRPr sz="1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4"/>
          <p:cNvSpPr txBox="1">
            <a:spLocks noGrp="1"/>
          </p:cNvSpPr>
          <p:nvPr>
            <p:ph type="title"/>
          </p:nvPr>
        </p:nvSpPr>
        <p:spPr>
          <a:xfrm>
            <a:off x="838200" y="429490"/>
            <a:ext cx="10419080" cy="5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Change Management Activities</a:t>
            </a:r>
            <a:endParaRPr sz="3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20" name="Google Shape;520;p24"/>
          <p:cNvSpPr/>
          <p:nvPr/>
        </p:nvSpPr>
        <p:spPr>
          <a:xfrm>
            <a:off x="0" y="1943620"/>
            <a:ext cx="12192000" cy="371549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1" name="Google Shape;521;p24"/>
          <p:cNvCxnSpPr/>
          <p:nvPr/>
        </p:nvCxnSpPr>
        <p:spPr>
          <a:xfrm>
            <a:off x="2796540" y="2342294"/>
            <a:ext cx="61050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2" name="Google Shape;522;p24"/>
          <p:cNvCxnSpPr/>
          <p:nvPr/>
        </p:nvCxnSpPr>
        <p:spPr>
          <a:xfrm>
            <a:off x="2796540" y="2677574"/>
            <a:ext cx="61050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3" name="Google Shape;523;p24"/>
          <p:cNvSpPr txBox="1"/>
          <p:nvPr/>
        </p:nvSpPr>
        <p:spPr>
          <a:xfrm>
            <a:off x="2904490" y="2358989"/>
            <a:ext cx="1761490" cy="31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Activity</a:t>
            </a:r>
            <a:endParaRPr dirty="0"/>
          </a:p>
        </p:txBody>
      </p:sp>
      <p:sp>
        <p:nvSpPr>
          <p:cNvPr id="524" name="Google Shape;524;p24"/>
          <p:cNvSpPr txBox="1"/>
          <p:nvPr/>
        </p:nvSpPr>
        <p:spPr>
          <a:xfrm>
            <a:off x="2904490" y="2716630"/>
            <a:ext cx="402463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Articulate business case and project scope, future state/importance of change/success measures and establish umbrella behaviors/attitudes required at HQ</a:t>
            </a:r>
            <a:endParaRPr dirty="0"/>
          </a:p>
        </p:txBody>
      </p:sp>
      <p:cxnSp>
        <p:nvCxnSpPr>
          <p:cNvPr id="525" name="Google Shape;525;p24"/>
          <p:cNvCxnSpPr/>
          <p:nvPr/>
        </p:nvCxnSpPr>
        <p:spPr>
          <a:xfrm>
            <a:off x="2796540" y="2342294"/>
            <a:ext cx="0" cy="283754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26" name="Google Shape;526;p24"/>
          <p:cNvSpPr txBox="1"/>
          <p:nvPr/>
        </p:nvSpPr>
        <p:spPr>
          <a:xfrm>
            <a:off x="6929120" y="2358989"/>
            <a:ext cx="758193" cy="31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When</a:t>
            </a:r>
            <a:endParaRPr dirty="0"/>
          </a:p>
        </p:txBody>
      </p:sp>
      <p:sp>
        <p:nvSpPr>
          <p:cNvPr id="527" name="Google Shape;527;p24"/>
          <p:cNvSpPr txBox="1"/>
          <p:nvPr/>
        </p:nvSpPr>
        <p:spPr>
          <a:xfrm>
            <a:off x="7727312" y="2358989"/>
            <a:ext cx="758193" cy="318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oto Sans Symbols"/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Who</a:t>
            </a:r>
            <a:endParaRPr dirty="0"/>
          </a:p>
        </p:txBody>
      </p:sp>
      <p:cxnSp>
        <p:nvCxnSpPr>
          <p:cNvPr id="528" name="Google Shape;528;p24"/>
          <p:cNvCxnSpPr/>
          <p:nvPr/>
        </p:nvCxnSpPr>
        <p:spPr>
          <a:xfrm>
            <a:off x="2796540" y="5179839"/>
            <a:ext cx="61050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29" name="Google Shape;529;p24"/>
          <p:cNvCxnSpPr/>
          <p:nvPr/>
        </p:nvCxnSpPr>
        <p:spPr>
          <a:xfrm>
            <a:off x="7727312" y="2342294"/>
            <a:ext cx="0" cy="283754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0" name="Google Shape;530;p24"/>
          <p:cNvCxnSpPr/>
          <p:nvPr/>
        </p:nvCxnSpPr>
        <p:spPr>
          <a:xfrm>
            <a:off x="8901602" y="2342294"/>
            <a:ext cx="0" cy="283754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1" name="Google Shape;531;p24"/>
          <p:cNvSpPr txBox="1"/>
          <p:nvPr/>
        </p:nvSpPr>
        <p:spPr>
          <a:xfrm>
            <a:off x="2904490" y="3226865"/>
            <a:ext cx="40246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Identify a change team including communication expert, line manager and events organizer, familiar with the new HQ</a:t>
            </a:r>
            <a:endParaRPr dirty="0"/>
          </a:p>
        </p:txBody>
      </p:sp>
      <p:sp>
        <p:nvSpPr>
          <p:cNvPr id="532" name="Google Shape;532;p24"/>
          <p:cNvSpPr txBox="1"/>
          <p:nvPr/>
        </p:nvSpPr>
        <p:spPr>
          <a:xfrm>
            <a:off x="2904490" y="3626975"/>
            <a:ext cx="40246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Design and implement a communication plan, focused on both individuals and group</a:t>
            </a:r>
            <a:endParaRPr dirty="0"/>
          </a:p>
        </p:txBody>
      </p:sp>
      <p:sp>
        <p:nvSpPr>
          <p:cNvPr id="533" name="Google Shape;533;p24"/>
          <p:cNvSpPr txBox="1"/>
          <p:nvPr/>
        </p:nvSpPr>
        <p:spPr>
          <a:xfrm>
            <a:off x="2904490" y="4002267"/>
            <a:ext cx="40246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Create rituals: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Mourning</a:t>
            </a:r>
            <a:endParaRPr dirty="0"/>
          </a:p>
          <a:p>
            <a:pPr marL="171450" marR="0" lvl="0" indent="-1714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Char char="•"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Celebration (e.g., launch, mentoring to newcomers, quick wins, rewards)</a:t>
            </a:r>
            <a:endParaRPr dirty="0"/>
          </a:p>
        </p:txBody>
      </p:sp>
      <p:sp>
        <p:nvSpPr>
          <p:cNvPr id="534" name="Google Shape;534;p24"/>
          <p:cNvSpPr txBox="1"/>
          <p:nvPr/>
        </p:nvSpPr>
        <p:spPr>
          <a:xfrm>
            <a:off x="2904490" y="4791921"/>
            <a:ext cx="402463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Establish feedback loops (e.g., bi-weekly departmental meetings)</a:t>
            </a:r>
            <a:endParaRPr dirty="0"/>
          </a:p>
        </p:txBody>
      </p:sp>
      <p:cxnSp>
        <p:nvCxnSpPr>
          <p:cNvPr id="535" name="Google Shape;535;p24"/>
          <p:cNvCxnSpPr/>
          <p:nvPr/>
        </p:nvCxnSpPr>
        <p:spPr>
          <a:xfrm>
            <a:off x="6929120" y="2342294"/>
            <a:ext cx="0" cy="2837545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6" name="Google Shape;536;p24"/>
          <p:cNvCxnSpPr/>
          <p:nvPr/>
        </p:nvCxnSpPr>
        <p:spPr>
          <a:xfrm>
            <a:off x="2796540" y="3239057"/>
            <a:ext cx="61050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7" name="Google Shape;537;p24"/>
          <p:cNvCxnSpPr/>
          <p:nvPr/>
        </p:nvCxnSpPr>
        <p:spPr>
          <a:xfrm>
            <a:off x="2796540" y="3626975"/>
            <a:ext cx="61050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8" name="Google Shape;538;p24"/>
          <p:cNvCxnSpPr/>
          <p:nvPr/>
        </p:nvCxnSpPr>
        <p:spPr>
          <a:xfrm>
            <a:off x="2796540" y="4015005"/>
            <a:ext cx="61050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39" name="Google Shape;539;p24"/>
          <p:cNvCxnSpPr/>
          <p:nvPr/>
        </p:nvCxnSpPr>
        <p:spPr>
          <a:xfrm>
            <a:off x="2796540" y="4798017"/>
            <a:ext cx="6105062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0" name="Google Shape;540;p24"/>
          <p:cNvSpPr txBox="1"/>
          <p:nvPr/>
        </p:nvSpPr>
        <p:spPr>
          <a:xfrm>
            <a:off x="7748840" y="3641415"/>
            <a:ext cx="9518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Communication team</a:t>
            </a:r>
            <a:endParaRPr dirty="0"/>
          </a:p>
        </p:txBody>
      </p:sp>
      <p:sp>
        <p:nvSpPr>
          <p:cNvPr id="541" name="Google Shape;541;p24"/>
          <p:cNvSpPr txBox="1"/>
          <p:nvPr/>
        </p:nvSpPr>
        <p:spPr>
          <a:xfrm>
            <a:off x="7748840" y="4047989"/>
            <a:ext cx="95181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Change Team</a:t>
            </a:r>
            <a:endParaRPr dirty="0"/>
          </a:p>
        </p:txBody>
      </p:sp>
      <p:sp>
        <p:nvSpPr>
          <p:cNvPr id="542" name="Google Shape;542;p24"/>
          <p:cNvSpPr txBox="1"/>
          <p:nvPr/>
        </p:nvSpPr>
        <p:spPr>
          <a:xfrm>
            <a:off x="7748839" y="4786949"/>
            <a:ext cx="109509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Symbols"/>
              <a:buNone/>
            </a:pPr>
            <a:r>
              <a:rPr lang="en-US" sz="100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Change and Comm. Team</a:t>
            </a:r>
            <a:endParaRPr dirty="0"/>
          </a:p>
        </p:txBody>
      </p:sp>
      <p:sp>
        <p:nvSpPr>
          <p:cNvPr id="543" name="Google Shape;543;p24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16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B974AF4B-CC02-894A-CD26-31569A77E494}"/>
              </a:ext>
            </a:extLst>
          </p:cNvPr>
          <p:cNvSpPr txBox="1">
            <a:spLocks/>
          </p:cNvSpPr>
          <p:nvPr/>
        </p:nvSpPr>
        <p:spPr>
          <a:xfrm>
            <a:off x="562110" y="6442028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5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25"/>
          <p:cNvSpPr txBox="1">
            <a:spLocks noGrp="1"/>
          </p:cNvSpPr>
          <p:nvPr>
            <p:ph type="title"/>
          </p:nvPr>
        </p:nvSpPr>
        <p:spPr>
          <a:xfrm>
            <a:off x="838200" y="346366"/>
            <a:ext cx="6734176" cy="89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Roll-out a Transition Management Toolkit</a:t>
            </a:r>
            <a:endParaRPr sz="3600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50" name="Google Shape;550;p25"/>
          <p:cNvSpPr txBox="1"/>
          <p:nvPr/>
        </p:nvSpPr>
        <p:spPr>
          <a:xfrm>
            <a:off x="966472" y="2674235"/>
            <a:ext cx="1526543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Purpose:</a:t>
            </a:r>
            <a:endParaRPr dirty="0"/>
          </a:p>
        </p:txBody>
      </p:sp>
      <p:sp>
        <p:nvSpPr>
          <p:cNvPr id="551" name="Google Shape;551;p25"/>
          <p:cNvSpPr txBox="1"/>
          <p:nvPr/>
        </p:nvSpPr>
        <p:spPr>
          <a:xfrm>
            <a:off x="509272" y="2971752"/>
            <a:ext cx="376682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Support associates through the transition in adapting to change and easing the culture clash, reducing the recovery time to a minimum</a:t>
            </a:r>
            <a:endParaRPr dirty="0"/>
          </a:p>
        </p:txBody>
      </p:sp>
      <p:sp>
        <p:nvSpPr>
          <p:cNvPr id="552" name="Google Shape;552;p25"/>
          <p:cNvSpPr txBox="1"/>
          <p:nvPr/>
        </p:nvSpPr>
        <p:spPr>
          <a:xfrm>
            <a:off x="4449446" y="2674235"/>
            <a:ext cx="1526543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Process:</a:t>
            </a:r>
            <a:endParaRPr dirty="0"/>
          </a:p>
        </p:txBody>
      </p:sp>
      <p:sp>
        <p:nvSpPr>
          <p:cNvPr id="553" name="Google Shape;553;p25"/>
          <p:cNvSpPr txBox="1"/>
          <p:nvPr/>
        </p:nvSpPr>
        <p:spPr>
          <a:xfrm>
            <a:off x="3992246" y="2971752"/>
            <a:ext cx="440944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Select priority countries that are going to go through transition</a:t>
            </a:r>
            <a:endParaRPr dirty="0"/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Get buy-in from senior management and country heads for the concept and roll-out model</a:t>
            </a:r>
            <a:endParaRPr dirty="0"/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Country heads appoint a local country representative</a:t>
            </a:r>
            <a:endParaRPr dirty="0"/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Provide a local country representative (e.g., Communication or HR) with a workshop facilitator toolkit including different options of delivery and train them on how to apply it</a:t>
            </a:r>
            <a:endParaRPr dirty="0"/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Local country representative with country head decide what is best for their country and implement</a:t>
            </a:r>
            <a:endParaRPr dirty="0"/>
          </a:p>
        </p:txBody>
      </p:sp>
      <p:sp>
        <p:nvSpPr>
          <p:cNvPr id="554" name="Google Shape;554;p25"/>
          <p:cNvSpPr txBox="1"/>
          <p:nvPr/>
        </p:nvSpPr>
        <p:spPr>
          <a:xfrm>
            <a:off x="8406134" y="2674235"/>
            <a:ext cx="2469169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Resources needed:</a:t>
            </a:r>
            <a:endParaRPr dirty="0"/>
          </a:p>
        </p:txBody>
      </p:sp>
      <p:sp>
        <p:nvSpPr>
          <p:cNvPr id="555" name="Google Shape;555;p25"/>
          <p:cNvSpPr txBox="1"/>
          <p:nvPr/>
        </p:nvSpPr>
        <p:spPr>
          <a:xfrm>
            <a:off x="7948934" y="2971752"/>
            <a:ext cx="37668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Network of local country representatives with skills and time to organize and deliver workshops</a:t>
            </a:r>
            <a:endParaRPr dirty="0"/>
          </a:p>
        </p:txBody>
      </p:sp>
      <p:sp>
        <p:nvSpPr>
          <p:cNvPr id="556" name="Google Shape;556;p25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17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557" name="Google Shape;557;p25"/>
          <p:cNvCxnSpPr/>
          <p:nvPr/>
        </p:nvCxnSpPr>
        <p:spPr>
          <a:xfrm>
            <a:off x="4449446" y="2705975"/>
            <a:ext cx="0" cy="107465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58" name="Google Shape;558;p25"/>
          <p:cNvCxnSpPr/>
          <p:nvPr/>
        </p:nvCxnSpPr>
        <p:spPr>
          <a:xfrm>
            <a:off x="8390253" y="2705975"/>
            <a:ext cx="0" cy="107465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59" name="Google Shape;559;p25"/>
          <p:cNvPicPr preferRelativeResize="0"/>
          <p:nvPr/>
        </p:nvPicPr>
        <p:blipFill rotWithShape="1">
          <a:blip r:embed="rId3">
            <a:duotone>
              <a:srgbClr val="1E2A4A"/>
              <a:srgbClr val="C9D2DE"/>
            </a:duotone>
            <a:alphaModFix/>
          </a:blip>
          <a:srcRect/>
          <a:stretch/>
        </p:blipFill>
        <p:spPr>
          <a:xfrm>
            <a:off x="1065217" y="2023046"/>
            <a:ext cx="589356" cy="589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25"/>
          <p:cNvPicPr preferRelativeResize="0"/>
          <p:nvPr/>
        </p:nvPicPr>
        <p:blipFill rotWithShape="1">
          <a:blip r:embed="rId4">
            <a:duotone>
              <a:srgbClr val="1E2A4A"/>
              <a:srgbClr val="C9D2DE"/>
            </a:duotone>
            <a:alphaModFix/>
          </a:blip>
          <a:srcRect/>
          <a:stretch/>
        </p:blipFill>
        <p:spPr>
          <a:xfrm>
            <a:off x="4525632" y="2023046"/>
            <a:ext cx="611050" cy="6094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25"/>
          <p:cNvPicPr preferRelativeResize="0"/>
          <p:nvPr/>
        </p:nvPicPr>
        <p:blipFill rotWithShape="1">
          <a:blip r:embed="rId5">
            <a:duotone>
              <a:srgbClr val="1E2A4A"/>
              <a:srgbClr val="C9D2DE"/>
            </a:duotone>
            <a:alphaModFix/>
          </a:blip>
          <a:srcRect/>
          <a:stretch/>
        </p:blipFill>
        <p:spPr>
          <a:xfrm>
            <a:off x="8486202" y="2023046"/>
            <a:ext cx="609429" cy="6094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Holder 5">
            <a:extLst>
              <a:ext uri="{FF2B5EF4-FFF2-40B4-BE49-F238E27FC236}">
                <a16:creationId xmlns:a16="http://schemas.microsoft.com/office/drawing/2014/main" id="{D6EB1102-5CEF-E50A-EFF1-77B9BDA7F03C}"/>
              </a:ext>
            </a:extLst>
          </p:cNvPr>
          <p:cNvSpPr txBox="1">
            <a:spLocks/>
          </p:cNvSpPr>
          <p:nvPr/>
        </p:nvSpPr>
        <p:spPr>
          <a:xfrm>
            <a:off x="576624" y="6442028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6"/>
          <p:cNvSpPr txBox="1">
            <a:spLocks noGrp="1"/>
          </p:cNvSpPr>
          <p:nvPr>
            <p:ph type="title"/>
          </p:nvPr>
        </p:nvSpPr>
        <p:spPr>
          <a:xfrm>
            <a:off x="838200" y="996241"/>
            <a:ext cx="10419080" cy="5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3600"/>
              <a:buFont typeface="Poppins"/>
              <a:buNone/>
            </a:pPr>
            <a:r>
              <a:rPr lang="en-US" sz="3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Strengthen Cross-Organization Relations</a:t>
            </a:r>
            <a:endParaRPr sz="3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7" name="Google Shape;567;p26"/>
          <p:cNvSpPr txBox="1"/>
          <p:nvPr/>
        </p:nvSpPr>
        <p:spPr>
          <a:xfrm>
            <a:off x="375920" y="2258705"/>
            <a:ext cx="6563360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Show respect for the other side.  Be humble.  Ask, don’t demand.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Acknowledge potential defensiveness.  Diffuse it with diplomacy.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Communicate a positive, upbeat outlook:  together  building a new organization.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Teach them what works in your organization and learn from them what works at their organization.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Don’t take for granted everything you hear.</a:t>
            </a:r>
            <a:endParaRPr dirty="0"/>
          </a:p>
          <a:p>
            <a:pPr marL="628650" marR="0" lvl="1" indent="-6476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680"/>
              <a:buFont typeface="Arial"/>
              <a:buChar char="•"/>
            </a:pPr>
            <a:r>
              <a:rPr lang="en-US" sz="14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Don’t assume people understand everything you say.</a:t>
            </a:r>
            <a:endParaRPr dirty="0"/>
          </a:p>
        </p:txBody>
      </p:sp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18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9" name="Google Shape;569;p26"/>
          <p:cNvSpPr/>
          <p:nvPr/>
        </p:nvSpPr>
        <p:spPr>
          <a:xfrm>
            <a:off x="12137044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26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E0DDA3AF-7E9C-CA0D-E7D5-A3B53A8B664E}"/>
              </a:ext>
            </a:extLst>
          </p:cNvPr>
          <p:cNvSpPr txBox="1">
            <a:spLocks/>
          </p:cNvSpPr>
          <p:nvPr/>
        </p:nvSpPr>
        <p:spPr>
          <a:xfrm>
            <a:off x="445998" y="6442028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rgbClr val="000000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6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19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9" name="Google Shape;569;p26"/>
          <p:cNvSpPr/>
          <p:nvPr/>
        </p:nvSpPr>
        <p:spPr>
          <a:xfrm>
            <a:off x="12137044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26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188;p7">
            <a:extLst>
              <a:ext uri="{FF2B5EF4-FFF2-40B4-BE49-F238E27FC236}">
                <a16:creationId xmlns:a16="http://schemas.microsoft.com/office/drawing/2014/main" id="{091C4F9A-85A3-A716-E1C1-12774B62BC4A}"/>
              </a:ext>
            </a:extLst>
          </p:cNvPr>
          <p:cNvSpPr/>
          <p:nvPr/>
        </p:nvSpPr>
        <p:spPr>
          <a:xfrm>
            <a:off x="4890314" y="3160791"/>
            <a:ext cx="2505062" cy="490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tx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  <a:endParaRPr sz="2400" b="1" dirty="0">
              <a:solidFill>
                <a:schemeClr val="tx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" name="Google Shape;201;p7">
            <a:extLst>
              <a:ext uri="{FF2B5EF4-FFF2-40B4-BE49-F238E27FC236}">
                <a16:creationId xmlns:a16="http://schemas.microsoft.com/office/drawing/2014/main" id="{99047FA9-3381-2902-3BE6-F4C23A14F7DC}"/>
              </a:ext>
            </a:extLst>
          </p:cNvPr>
          <p:cNvSpPr txBox="1"/>
          <p:nvPr/>
        </p:nvSpPr>
        <p:spPr>
          <a:xfrm>
            <a:off x="3325648" y="2130273"/>
            <a:ext cx="5400592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</a:pPr>
            <a:r>
              <a:rPr lang="en-US" sz="6000" b="1" i="0" dirty="0">
                <a:solidFill>
                  <a:srgbClr val="2F4C8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thank you</a:t>
            </a:r>
            <a:endParaRPr dirty="0">
              <a:solidFill>
                <a:srgbClr val="2F4C8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5A73E6-06C7-BE27-C75B-9A53D07CAD78}"/>
              </a:ext>
            </a:extLst>
          </p:cNvPr>
          <p:cNvSpPr/>
          <p:nvPr/>
        </p:nvSpPr>
        <p:spPr>
          <a:xfrm>
            <a:off x="3023037" y="4914857"/>
            <a:ext cx="3071699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1B6280-CA6B-BCAA-BEA2-2736751F8DE3}"/>
              </a:ext>
            </a:extLst>
          </p:cNvPr>
          <p:cNvSpPr/>
          <p:nvPr/>
        </p:nvSpPr>
        <p:spPr>
          <a:xfrm>
            <a:off x="6094736" y="4888632"/>
            <a:ext cx="3316780" cy="490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sz="12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  </a:t>
            </a:r>
            <a:r>
              <a:rPr lang="en-GB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sp>
        <p:nvSpPr>
          <p:cNvPr id="15" name="Google Shape;172;p9">
            <a:extLst>
              <a:ext uri="{FF2B5EF4-FFF2-40B4-BE49-F238E27FC236}">
                <a16:creationId xmlns:a16="http://schemas.microsoft.com/office/drawing/2014/main" id="{6087880C-FC45-8510-2046-66F1D414C7D9}"/>
              </a:ext>
            </a:extLst>
          </p:cNvPr>
          <p:cNvSpPr/>
          <p:nvPr/>
        </p:nvSpPr>
        <p:spPr>
          <a:xfrm>
            <a:off x="7262421" y="4072543"/>
            <a:ext cx="809830" cy="6716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172;p9">
            <a:extLst>
              <a:ext uri="{FF2B5EF4-FFF2-40B4-BE49-F238E27FC236}">
                <a16:creationId xmlns:a16="http://schemas.microsoft.com/office/drawing/2014/main" id="{88769F2C-F73C-6BE5-0128-9BA0F3F84B01}"/>
              </a:ext>
            </a:extLst>
          </p:cNvPr>
          <p:cNvSpPr/>
          <p:nvPr/>
        </p:nvSpPr>
        <p:spPr>
          <a:xfrm>
            <a:off x="4214608" y="4087057"/>
            <a:ext cx="809830" cy="6716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09703" tIns="54836" rIns="109703" bIns="54836" anchor="ctr" anchorCtr="0">
            <a:noAutofit/>
          </a:bodyPr>
          <a:lstStyle/>
          <a:p>
            <a:pPr algn="ctr"/>
            <a:endParaRPr sz="2160" b="1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Google Shape;167;p9" descr="Envelope outline">
            <a:extLst>
              <a:ext uri="{FF2B5EF4-FFF2-40B4-BE49-F238E27FC236}">
                <a16:creationId xmlns:a16="http://schemas.microsoft.com/office/drawing/2014/main" id="{032D24FD-26AE-8114-AC78-5568622A7F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84334" y="4204164"/>
            <a:ext cx="469878" cy="47872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</p:pic>
      <p:pic>
        <p:nvPicPr>
          <p:cNvPr id="18" name="Google Shape;169;p9" descr="@ outline">
            <a:extLst>
              <a:ext uri="{FF2B5EF4-FFF2-40B4-BE49-F238E27FC236}">
                <a16:creationId xmlns:a16="http://schemas.microsoft.com/office/drawing/2014/main" id="{A4AE5D68-C69C-0698-39CD-1248D3A8774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95376" y="4153080"/>
            <a:ext cx="510526" cy="5356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</p:pic>
      <p:pic>
        <p:nvPicPr>
          <p:cNvPr id="20" name="Picture 19" descr="A logo with black text  Description automatically generated">
            <a:extLst>
              <a:ext uri="{FF2B5EF4-FFF2-40B4-BE49-F238E27FC236}">
                <a16:creationId xmlns:a16="http://schemas.microsoft.com/office/drawing/2014/main" id="{555201E0-6D0C-7AA0-F218-CBBE422D10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9665" y="298278"/>
            <a:ext cx="4854461" cy="171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6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200" y="429490"/>
            <a:ext cx="10515600" cy="503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Content</a:t>
            </a:r>
            <a:endParaRPr sz="3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2" name="Google Shape;92;p2"/>
          <p:cNvSpPr txBox="1"/>
          <p:nvPr/>
        </p:nvSpPr>
        <p:spPr>
          <a:xfrm>
            <a:off x="1995054" y="2410748"/>
            <a:ext cx="1533300" cy="3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Governance </a:t>
            </a:r>
            <a:endParaRPr dirty="0"/>
          </a:p>
        </p:txBody>
      </p:sp>
      <p:sp>
        <p:nvSpPr>
          <p:cNvPr id="93" name="Google Shape;93;p2"/>
          <p:cNvSpPr txBox="1"/>
          <p:nvPr/>
        </p:nvSpPr>
        <p:spPr>
          <a:xfrm>
            <a:off x="1995054" y="2726732"/>
            <a:ext cx="3463500" cy="9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 Process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Governance Structure Covers All Levels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List of Key Decisions Per Process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Criteria to Allocate Authority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Decision Matrix </a:t>
            </a:r>
            <a:endParaRPr dirty="0"/>
          </a:p>
        </p:txBody>
      </p:sp>
      <p:sp>
        <p:nvSpPr>
          <p:cNvPr id="94" name="Google Shape;94;p2"/>
          <p:cNvSpPr txBox="1"/>
          <p:nvPr/>
        </p:nvSpPr>
        <p:spPr>
          <a:xfrm>
            <a:off x="5588000" y="2410748"/>
            <a:ext cx="1533236" cy="31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Culture </a:t>
            </a:r>
            <a:endParaRPr sz="1600" b="1" i="0" u="none" strike="noStrike" cap="none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5588000" y="2726732"/>
            <a:ext cx="2475345" cy="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Values &amp; Behaviors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Actions to Change Culture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Trade Offs </a:t>
            </a:r>
            <a:endParaRPr dirty="0"/>
          </a:p>
        </p:txBody>
      </p:sp>
      <p:sp>
        <p:nvSpPr>
          <p:cNvPr id="98" name="Google Shape;98;p2"/>
          <p:cNvSpPr txBox="1"/>
          <p:nvPr/>
        </p:nvSpPr>
        <p:spPr>
          <a:xfrm>
            <a:off x="1995053" y="4158715"/>
            <a:ext cx="2059709" cy="31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Communication </a:t>
            </a:r>
            <a:endParaRPr dirty="0"/>
          </a:p>
        </p:txBody>
      </p:sp>
      <p:sp>
        <p:nvSpPr>
          <p:cNvPr id="99" name="Google Shape;99;p2"/>
          <p:cNvSpPr txBox="1"/>
          <p:nvPr/>
        </p:nvSpPr>
        <p:spPr>
          <a:xfrm>
            <a:off x="1995054" y="4474699"/>
            <a:ext cx="3463636" cy="260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Establishing Feedback Loops </a:t>
            </a:r>
            <a:endParaRPr dirty="0"/>
          </a:p>
        </p:txBody>
      </p:sp>
      <p:sp>
        <p:nvSpPr>
          <p:cNvPr id="100" name="Google Shape;100;p2"/>
          <p:cNvSpPr txBox="1"/>
          <p:nvPr/>
        </p:nvSpPr>
        <p:spPr>
          <a:xfrm>
            <a:off x="5587999" y="4158715"/>
            <a:ext cx="3131127" cy="315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Change Management </a:t>
            </a:r>
            <a:endParaRPr dirty="0"/>
          </a:p>
        </p:txBody>
      </p:sp>
      <p:sp>
        <p:nvSpPr>
          <p:cNvPr id="101" name="Google Shape;101;p2"/>
          <p:cNvSpPr txBox="1"/>
          <p:nvPr/>
        </p:nvSpPr>
        <p:spPr>
          <a:xfrm>
            <a:off x="5588000" y="4474699"/>
            <a:ext cx="2927927" cy="924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Change Management Activities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Roll-out a Transition Management Toolkit </a:t>
            </a:r>
            <a:endParaRPr dirty="0"/>
          </a:p>
          <a:p>
            <a:pPr marL="171450" marR="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Building Cross-Organization Relations </a:t>
            </a:r>
            <a:endParaRPr dirty="0"/>
          </a:p>
        </p:txBody>
      </p:sp>
      <p:cxnSp>
        <p:nvCxnSpPr>
          <p:cNvPr id="102" name="Google Shape;102;p2"/>
          <p:cNvCxnSpPr/>
          <p:nvPr/>
        </p:nvCxnSpPr>
        <p:spPr>
          <a:xfrm>
            <a:off x="5458690" y="2410748"/>
            <a:ext cx="0" cy="107465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"/>
          <p:cNvCxnSpPr/>
          <p:nvPr/>
        </p:nvCxnSpPr>
        <p:spPr>
          <a:xfrm>
            <a:off x="5430980" y="4158715"/>
            <a:ext cx="0" cy="107465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2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2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2C2C143B-00D6-7584-4CAB-FE230777A76A}"/>
              </a:ext>
            </a:extLst>
          </p:cNvPr>
          <p:cNvSpPr txBox="1">
            <a:spLocks/>
          </p:cNvSpPr>
          <p:nvPr/>
        </p:nvSpPr>
        <p:spPr>
          <a:xfrm>
            <a:off x="576624" y="647105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"/>
          <p:cNvSpPr txBox="1">
            <a:spLocks noGrp="1"/>
          </p:cNvSpPr>
          <p:nvPr>
            <p:ph type="title"/>
          </p:nvPr>
        </p:nvSpPr>
        <p:spPr>
          <a:xfrm>
            <a:off x="838200" y="429490"/>
            <a:ext cx="6901873" cy="882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Integration Priorities</a:t>
            </a:r>
            <a:b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3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2881747" y="1634839"/>
            <a:ext cx="6282574" cy="4197002"/>
          </a:xfrm>
          <a:prstGeom prst="roundRect">
            <a:avLst>
              <a:gd name="adj" fmla="val 1355"/>
            </a:avLst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4" name="Google Shape;114;p3"/>
          <p:cNvCxnSpPr/>
          <p:nvPr/>
        </p:nvCxnSpPr>
        <p:spPr>
          <a:xfrm>
            <a:off x="2881746" y="2105888"/>
            <a:ext cx="6282575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5" name="Google Shape;115;p3"/>
          <p:cNvSpPr txBox="1"/>
          <p:nvPr/>
        </p:nvSpPr>
        <p:spPr>
          <a:xfrm>
            <a:off x="3008282" y="1694461"/>
            <a:ext cx="9605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Global</a:t>
            </a:r>
            <a:endParaRPr sz="1800" b="1" i="0" u="none" strike="noStrike" cap="none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2989810" y="2336785"/>
            <a:ext cx="2641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Vision, Operating Framework and Leadership Alignment: </a:t>
            </a:r>
            <a:endParaRPr sz="1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2989810" y="2784865"/>
            <a:ext cx="2689860" cy="900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113" marR="0" lvl="0" indent="-11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r>
              <a:rPr lang="en-US" sz="105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Define a shared vision including business model, governance, processes, roles &amp; responsibilities, Measurements and align leadership around them</a:t>
            </a:r>
            <a:endParaRPr dirty="0"/>
          </a:p>
        </p:txBody>
      </p:sp>
      <p:sp>
        <p:nvSpPr>
          <p:cNvPr id="118" name="Google Shape;118;p3"/>
          <p:cNvSpPr txBox="1"/>
          <p:nvPr/>
        </p:nvSpPr>
        <p:spPr>
          <a:xfrm>
            <a:off x="2989810" y="3807320"/>
            <a:ext cx="2641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Culture: </a:t>
            </a:r>
            <a:endParaRPr sz="1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2989810" y="4042752"/>
            <a:ext cx="2689860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113" marR="0" lvl="0" indent="-11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r>
              <a:rPr lang="en-US" sz="105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Define new Values, assess current cultures and create culture integration plan</a:t>
            </a:r>
            <a:endParaRPr dirty="0"/>
          </a:p>
        </p:txBody>
      </p:sp>
      <p:sp>
        <p:nvSpPr>
          <p:cNvPr id="120" name="Google Shape;120;p3"/>
          <p:cNvSpPr txBox="1"/>
          <p:nvPr/>
        </p:nvSpPr>
        <p:spPr>
          <a:xfrm>
            <a:off x="2989810" y="4759542"/>
            <a:ext cx="2641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HQ: </a:t>
            </a:r>
            <a:endParaRPr sz="1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2989810" y="4994974"/>
            <a:ext cx="268986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113" marR="0" lvl="0" indent="-11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r>
              <a:rPr lang="en-US" sz="105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Create and implement a change management plan for the move</a:t>
            </a:r>
            <a:endParaRPr dirty="0"/>
          </a:p>
        </p:txBody>
      </p:sp>
      <p:cxnSp>
        <p:nvCxnSpPr>
          <p:cNvPr id="122" name="Google Shape;122;p3"/>
          <p:cNvCxnSpPr/>
          <p:nvPr/>
        </p:nvCxnSpPr>
        <p:spPr>
          <a:xfrm>
            <a:off x="5750560" y="1634838"/>
            <a:ext cx="0" cy="4197003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3" name="Google Shape;123;p3"/>
          <p:cNvSpPr txBox="1"/>
          <p:nvPr/>
        </p:nvSpPr>
        <p:spPr>
          <a:xfrm>
            <a:off x="5940373" y="1685503"/>
            <a:ext cx="9605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Noto Sans Symbols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Local</a:t>
            </a:r>
            <a:endParaRPr dirty="0"/>
          </a:p>
        </p:txBody>
      </p:sp>
      <p:sp>
        <p:nvSpPr>
          <p:cNvPr id="124" name="Google Shape;124;p3"/>
          <p:cNvSpPr txBox="1"/>
          <p:nvPr/>
        </p:nvSpPr>
        <p:spPr>
          <a:xfrm>
            <a:off x="5942683" y="2336785"/>
            <a:ext cx="2641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Communication and Feedback Loops: </a:t>
            </a:r>
            <a:endParaRPr sz="1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5942683" y="2784865"/>
            <a:ext cx="268986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113" marR="0" lvl="0" indent="-11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r>
              <a:rPr lang="en-US" sz="105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Establish a communication plan and local feedback loops</a:t>
            </a:r>
            <a:endParaRPr dirty="0"/>
          </a:p>
        </p:txBody>
      </p:sp>
      <p:sp>
        <p:nvSpPr>
          <p:cNvPr id="126" name="Google Shape;126;p3"/>
          <p:cNvSpPr txBox="1"/>
          <p:nvPr/>
        </p:nvSpPr>
        <p:spPr>
          <a:xfrm>
            <a:off x="5942683" y="3807320"/>
            <a:ext cx="2641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Staffing:</a:t>
            </a:r>
            <a:endParaRPr sz="1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7" name="Google Shape;127;p3"/>
          <p:cNvSpPr txBox="1"/>
          <p:nvPr/>
        </p:nvSpPr>
        <p:spPr>
          <a:xfrm>
            <a:off x="5942683" y="4042752"/>
            <a:ext cx="2689860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113" marR="0" lvl="0" indent="-11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r>
              <a:rPr lang="en-US" sz="105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Define and implement clear staffing principles and process</a:t>
            </a:r>
            <a:endParaRPr dirty="0"/>
          </a:p>
        </p:txBody>
      </p:sp>
      <p:sp>
        <p:nvSpPr>
          <p:cNvPr id="128" name="Google Shape;128;p3"/>
          <p:cNvSpPr txBox="1"/>
          <p:nvPr/>
        </p:nvSpPr>
        <p:spPr>
          <a:xfrm>
            <a:off x="5942683" y="4759542"/>
            <a:ext cx="26416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Transition Management: : </a:t>
            </a:r>
            <a:endParaRPr sz="12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9" name="Google Shape;129;p3"/>
          <p:cNvSpPr txBox="1"/>
          <p:nvPr/>
        </p:nvSpPr>
        <p:spPr>
          <a:xfrm>
            <a:off x="5942683" y="4994974"/>
            <a:ext cx="2972262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1113" marR="0" lvl="0" indent="-1111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Noto Sans Symbols"/>
              <a:buNone/>
            </a:pPr>
            <a:r>
              <a:rPr lang="en-US" sz="1050" b="0" i="0" u="none" strike="noStrike" cap="none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Roll-out a Transition management toolkit to support employees to  adapt to change and deal with culture clash</a:t>
            </a:r>
            <a:endParaRPr dirty="0"/>
          </a:p>
        </p:txBody>
      </p:sp>
      <p:sp>
        <p:nvSpPr>
          <p:cNvPr id="130" name="Google Shape;130;p3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12146281" y="2169164"/>
            <a:ext cx="45719" cy="29648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3</a:t>
            </a:fld>
            <a:endParaRPr sz="1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BE264D72-3B66-B04D-9FBD-9847C8DE337F}"/>
              </a:ext>
            </a:extLst>
          </p:cNvPr>
          <p:cNvSpPr txBox="1">
            <a:spLocks/>
          </p:cNvSpPr>
          <p:nvPr/>
        </p:nvSpPr>
        <p:spPr>
          <a:xfrm>
            <a:off x="576624" y="647105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/>
          <p:nvPr/>
        </p:nvSpPr>
        <p:spPr>
          <a:xfrm>
            <a:off x="0" y="0"/>
            <a:ext cx="12192000" cy="1384461"/>
          </a:xfrm>
          <a:prstGeom prst="rect">
            <a:avLst/>
          </a:prstGeom>
          <a:solidFill>
            <a:srgbClr val="1E2A4A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 txBox="1">
            <a:spLocks noGrp="1"/>
          </p:cNvSpPr>
          <p:nvPr>
            <p:ph type="title"/>
          </p:nvPr>
        </p:nvSpPr>
        <p:spPr>
          <a:xfrm>
            <a:off x="838199" y="346366"/>
            <a:ext cx="8229139" cy="89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oppins"/>
              <a:buNone/>
            </a:pP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r>
              <a:rPr lang="en-US" sz="3600" b="1" baseline="300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</a:t>
            </a: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Draft of Integration Timeline </a:t>
            </a:r>
            <a:r>
              <a:rPr lang="en-US" sz="18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(1/2)</a:t>
            </a:r>
            <a:endParaRPr sz="36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1092200" y="1740130"/>
            <a:ext cx="13589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Activities</a:t>
            </a:r>
            <a:endParaRPr dirty="0"/>
          </a:p>
        </p:txBody>
      </p:sp>
      <p:sp>
        <p:nvSpPr>
          <p:cNvPr id="140" name="Google Shape;140;p4"/>
          <p:cNvSpPr txBox="1"/>
          <p:nvPr/>
        </p:nvSpPr>
        <p:spPr>
          <a:xfrm>
            <a:off x="1224280" y="2108867"/>
            <a:ext cx="6101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Vision and Operating Framework</a:t>
            </a:r>
            <a:endParaRPr dirty="0"/>
          </a:p>
        </p:txBody>
      </p:sp>
      <p:sp>
        <p:nvSpPr>
          <p:cNvPr id="141" name="Google Shape;141;p4"/>
          <p:cNvSpPr txBox="1"/>
          <p:nvPr/>
        </p:nvSpPr>
        <p:spPr>
          <a:xfrm>
            <a:off x="764540" y="2416644"/>
            <a:ext cx="4193540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Strawman list of committees and decisions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Prepare and schedule SEC interviews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Conduct Exec Co. members interviews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Run Exec Co. workshop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Organize and run Leadership Workshop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Communicate/cascade down</a:t>
            </a: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1224280" y="4590897"/>
            <a:ext cx="6101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Culture</a:t>
            </a:r>
            <a:endParaRPr dirty="0"/>
          </a:p>
        </p:txBody>
      </p:sp>
      <p:sp>
        <p:nvSpPr>
          <p:cNvPr id="143" name="Google Shape;143;p4"/>
          <p:cNvSpPr txBox="1"/>
          <p:nvPr/>
        </p:nvSpPr>
        <p:spPr>
          <a:xfrm>
            <a:off x="764540" y="4898674"/>
            <a:ext cx="4193540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Define Values (Exec Co.) 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Validate Values in Leadership Workshop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Establish priority countries and assess cultures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Define and implement culture integration action plans</a:t>
            </a:r>
            <a:endParaRPr dirty="0"/>
          </a:p>
        </p:txBody>
      </p:sp>
      <p:sp>
        <p:nvSpPr>
          <p:cNvPr id="144" name="Google Shape;144;p4"/>
          <p:cNvSpPr/>
          <p:nvPr/>
        </p:nvSpPr>
        <p:spPr>
          <a:xfrm>
            <a:off x="6478111" y="1555884"/>
            <a:ext cx="1049337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Apr</a:t>
            </a:r>
            <a:endParaRPr dirty="0"/>
          </a:p>
        </p:txBody>
      </p:sp>
      <p:sp>
        <p:nvSpPr>
          <p:cNvPr id="145" name="Google Shape;145;p4"/>
          <p:cNvSpPr/>
          <p:nvPr/>
        </p:nvSpPr>
        <p:spPr>
          <a:xfrm>
            <a:off x="7527448" y="1555884"/>
            <a:ext cx="1162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May</a:t>
            </a:r>
            <a:endParaRPr dirty="0"/>
          </a:p>
        </p:txBody>
      </p:sp>
      <p:sp>
        <p:nvSpPr>
          <p:cNvPr id="146" name="Google Shape;146;p4"/>
          <p:cNvSpPr/>
          <p:nvPr/>
        </p:nvSpPr>
        <p:spPr>
          <a:xfrm>
            <a:off x="8689498" y="1555884"/>
            <a:ext cx="12160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Jun</a:t>
            </a:r>
            <a:endParaRPr dirty="0"/>
          </a:p>
        </p:txBody>
      </p:sp>
      <p:sp>
        <p:nvSpPr>
          <p:cNvPr id="147" name="Google Shape;147;p4"/>
          <p:cNvSpPr/>
          <p:nvPr/>
        </p:nvSpPr>
        <p:spPr>
          <a:xfrm>
            <a:off x="9905523" y="1555884"/>
            <a:ext cx="12160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Jul</a:t>
            </a:r>
            <a:endParaRPr dirty="0"/>
          </a:p>
        </p:txBody>
      </p:sp>
      <p:cxnSp>
        <p:nvCxnSpPr>
          <p:cNvPr id="148" name="Google Shape;148;p4"/>
          <p:cNvCxnSpPr/>
          <p:nvPr/>
        </p:nvCxnSpPr>
        <p:spPr>
          <a:xfrm>
            <a:off x="1092200" y="2068227"/>
            <a:ext cx="9758680" cy="0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9" name="Google Shape;149;p4"/>
          <p:cNvSpPr/>
          <p:nvPr/>
        </p:nvSpPr>
        <p:spPr>
          <a:xfrm>
            <a:off x="6478111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14</a:t>
            </a:r>
            <a:endParaRPr dirty="0"/>
          </a:p>
        </p:txBody>
      </p:sp>
      <p:sp>
        <p:nvSpPr>
          <p:cNvPr id="150" name="Google Shape;150;p4"/>
          <p:cNvSpPr/>
          <p:nvPr/>
        </p:nvSpPr>
        <p:spPr>
          <a:xfrm>
            <a:off x="7030561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16</a:t>
            </a:r>
            <a:endParaRPr dirty="0"/>
          </a:p>
        </p:txBody>
      </p:sp>
      <p:sp>
        <p:nvSpPr>
          <p:cNvPr id="151" name="Google Shape;151;p4"/>
          <p:cNvSpPr/>
          <p:nvPr/>
        </p:nvSpPr>
        <p:spPr>
          <a:xfrm>
            <a:off x="7266146" y="1793633"/>
            <a:ext cx="277812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17</a:t>
            </a:r>
            <a:endParaRPr dirty="0"/>
          </a:p>
        </p:txBody>
      </p:sp>
      <p:sp>
        <p:nvSpPr>
          <p:cNvPr id="152" name="Google Shape;152;p4"/>
          <p:cNvSpPr/>
          <p:nvPr/>
        </p:nvSpPr>
        <p:spPr>
          <a:xfrm>
            <a:off x="7538418" y="1793633"/>
            <a:ext cx="274638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18</a:t>
            </a:r>
            <a:endParaRPr dirty="0"/>
          </a:p>
        </p:txBody>
      </p:sp>
      <p:sp>
        <p:nvSpPr>
          <p:cNvPr id="153" name="Google Shape;153;p4"/>
          <p:cNvSpPr/>
          <p:nvPr/>
        </p:nvSpPr>
        <p:spPr>
          <a:xfrm>
            <a:off x="7792736" y="1793633"/>
            <a:ext cx="277812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19</a:t>
            </a:r>
            <a:endParaRPr dirty="0"/>
          </a:p>
        </p:txBody>
      </p:sp>
      <p:sp>
        <p:nvSpPr>
          <p:cNvPr id="154" name="Google Shape;154;p4"/>
          <p:cNvSpPr/>
          <p:nvPr/>
        </p:nvSpPr>
        <p:spPr>
          <a:xfrm>
            <a:off x="8336613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21</a:t>
            </a:r>
            <a:endParaRPr dirty="0"/>
          </a:p>
        </p:txBody>
      </p:sp>
      <p:sp>
        <p:nvSpPr>
          <p:cNvPr id="155" name="Google Shape;155;p4"/>
          <p:cNvSpPr/>
          <p:nvPr/>
        </p:nvSpPr>
        <p:spPr>
          <a:xfrm>
            <a:off x="8592518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22</a:t>
            </a:r>
            <a:endParaRPr dirty="0"/>
          </a:p>
        </p:txBody>
      </p:sp>
      <p:sp>
        <p:nvSpPr>
          <p:cNvPr id="156" name="Google Shape;156;p4"/>
          <p:cNvSpPr/>
          <p:nvPr/>
        </p:nvSpPr>
        <p:spPr>
          <a:xfrm>
            <a:off x="8868743" y="1793633"/>
            <a:ext cx="277813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23</a:t>
            </a:r>
            <a:endParaRPr dirty="0"/>
          </a:p>
        </p:txBody>
      </p:sp>
      <p:sp>
        <p:nvSpPr>
          <p:cNvPr id="157" name="Google Shape;157;p4"/>
          <p:cNvSpPr/>
          <p:nvPr/>
        </p:nvSpPr>
        <p:spPr>
          <a:xfrm>
            <a:off x="9116076" y="1793633"/>
            <a:ext cx="274637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24</a:t>
            </a:r>
            <a:endParaRPr dirty="0"/>
          </a:p>
        </p:txBody>
      </p:sp>
      <p:sp>
        <p:nvSpPr>
          <p:cNvPr id="158" name="Google Shape;158;p4"/>
          <p:cNvSpPr/>
          <p:nvPr/>
        </p:nvSpPr>
        <p:spPr>
          <a:xfrm>
            <a:off x="9375473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25</a:t>
            </a:r>
            <a:endParaRPr dirty="0"/>
          </a:p>
        </p:txBody>
      </p:sp>
      <p:sp>
        <p:nvSpPr>
          <p:cNvPr id="159" name="Google Shape;159;p4"/>
          <p:cNvSpPr/>
          <p:nvPr/>
        </p:nvSpPr>
        <p:spPr>
          <a:xfrm>
            <a:off x="6754336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15</a:t>
            </a:r>
            <a:endParaRPr dirty="0"/>
          </a:p>
        </p:txBody>
      </p:sp>
      <p:sp>
        <p:nvSpPr>
          <p:cNvPr id="160" name="Google Shape;160;p4"/>
          <p:cNvSpPr/>
          <p:nvPr/>
        </p:nvSpPr>
        <p:spPr>
          <a:xfrm>
            <a:off x="9641538" y="1793633"/>
            <a:ext cx="277813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26</a:t>
            </a:r>
            <a:endParaRPr dirty="0"/>
          </a:p>
        </p:txBody>
      </p:sp>
      <p:sp>
        <p:nvSpPr>
          <p:cNvPr id="161" name="Google Shape;161;p4"/>
          <p:cNvSpPr/>
          <p:nvPr/>
        </p:nvSpPr>
        <p:spPr>
          <a:xfrm>
            <a:off x="9914271" y="1793633"/>
            <a:ext cx="274637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27</a:t>
            </a:r>
            <a:endParaRPr dirty="0"/>
          </a:p>
        </p:txBody>
      </p:sp>
      <p:sp>
        <p:nvSpPr>
          <p:cNvPr id="162" name="Google Shape;162;p4"/>
          <p:cNvSpPr/>
          <p:nvPr/>
        </p:nvSpPr>
        <p:spPr>
          <a:xfrm>
            <a:off x="10173668" y="1793633"/>
            <a:ext cx="277813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28</a:t>
            </a:r>
            <a:endParaRPr dirty="0"/>
          </a:p>
        </p:txBody>
      </p:sp>
      <p:sp>
        <p:nvSpPr>
          <p:cNvPr id="163" name="Google Shape;163;p4"/>
          <p:cNvSpPr/>
          <p:nvPr/>
        </p:nvSpPr>
        <p:spPr>
          <a:xfrm>
            <a:off x="10431161" y="1793633"/>
            <a:ext cx="274637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29</a:t>
            </a:r>
            <a:endParaRPr dirty="0"/>
          </a:p>
        </p:txBody>
      </p:sp>
      <p:sp>
        <p:nvSpPr>
          <p:cNvPr id="164" name="Google Shape;164;p4"/>
          <p:cNvSpPr/>
          <p:nvPr/>
        </p:nvSpPr>
        <p:spPr>
          <a:xfrm>
            <a:off x="8050228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20</a:t>
            </a:r>
            <a:endParaRPr dirty="0"/>
          </a:p>
        </p:txBody>
      </p:sp>
      <p:cxnSp>
        <p:nvCxnSpPr>
          <p:cNvPr id="165" name="Google Shape;165;p4"/>
          <p:cNvCxnSpPr/>
          <p:nvPr/>
        </p:nvCxnSpPr>
        <p:spPr>
          <a:xfrm>
            <a:off x="640541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6" name="Google Shape;166;p4"/>
          <p:cNvCxnSpPr/>
          <p:nvPr/>
        </p:nvCxnSpPr>
        <p:spPr>
          <a:xfrm>
            <a:off x="6675120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67" name="Google Shape;167;p4"/>
          <p:cNvCxnSpPr/>
          <p:nvPr/>
        </p:nvCxnSpPr>
        <p:spPr>
          <a:xfrm>
            <a:off x="6933738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68" name="Google Shape;168;p4"/>
          <p:cNvCxnSpPr/>
          <p:nvPr/>
        </p:nvCxnSpPr>
        <p:spPr>
          <a:xfrm>
            <a:off x="7201593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69" name="Google Shape;169;p4"/>
          <p:cNvCxnSpPr/>
          <p:nvPr/>
        </p:nvCxnSpPr>
        <p:spPr>
          <a:xfrm>
            <a:off x="7460211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0" name="Google Shape;170;p4"/>
          <p:cNvCxnSpPr/>
          <p:nvPr/>
        </p:nvCxnSpPr>
        <p:spPr>
          <a:xfrm>
            <a:off x="737143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1" name="Google Shape;171;p4"/>
          <p:cNvCxnSpPr/>
          <p:nvPr/>
        </p:nvCxnSpPr>
        <p:spPr>
          <a:xfrm>
            <a:off x="7728067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2" name="Google Shape;172;p4"/>
          <p:cNvCxnSpPr/>
          <p:nvPr/>
        </p:nvCxnSpPr>
        <p:spPr>
          <a:xfrm>
            <a:off x="7986685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3" name="Google Shape;173;p4"/>
          <p:cNvCxnSpPr/>
          <p:nvPr/>
        </p:nvCxnSpPr>
        <p:spPr>
          <a:xfrm>
            <a:off x="8254540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4" name="Google Shape;174;p4"/>
          <p:cNvCxnSpPr/>
          <p:nvPr/>
        </p:nvCxnSpPr>
        <p:spPr>
          <a:xfrm>
            <a:off x="8529779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5" name="Google Shape;175;p4"/>
          <p:cNvCxnSpPr/>
          <p:nvPr/>
        </p:nvCxnSpPr>
        <p:spPr>
          <a:xfrm>
            <a:off x="8799483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6" name="Google Shape;176;p4"/>
          <p:cNvCxnSpPr/>
          <p:nvPr/>
        </p:nvCxnSpPr>
        <p:spPr>
          <a:xfrm>
            <a:off x="9067339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7" name="Google Shape;177;p4"/>
          <p:cNvCxnSpPr/>
          <p:nvPr/>
        </p:nvCxnSpPr>
        <p:spPr>
          <a:xfrm>
            <a:off x="9325957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8" name="Google Shape;178;p4"/>
          <p:cNvCxnSpPr/>
          <p:nvPr/>
        </p:nvCxnSpPr>
        <p:spPr>
          <a:xfrm>
            <a:off x="9593812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79" name="Google Shape;179;p4"/>
          <p:cNvCxnSpPr/>
          <p:nvPr/>
        </p:nvCxnSpPr>
        <p:spPr>
          <a:xfrm>
            <a:off x="9702035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0" name="Google Shape;180;p4"/>
          <p:cNvCxnSpPr/>
          <p:nvPr/>
        </p:nvCxnSpPr>
        <p:spPr>
          <a:xfrm>
            <a:off x="9852433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81" name="Google Shape;181;p4"/>
          <p:cNvCxnSpPr/>
          <p:nvPr/>
        </p:nvCxnSpPr>
        <p:spPr>
          <a:xfrm>
            <a:off x="10120289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82" name="Google Shape;182;p4"/>
          <p:cNvCxnSpPr/>
          <p:nvPr/>
        </p:nvCxnSpPr>
        <p:spPr>
          <a:xfrm>
            <a:off x="10378907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83" name="Google Shape;183;p4"/>
          <p:cNvCxnSpPr/>
          <p:nvPr/>
        </p:nvCxnSpPr>
        <p:spPr>
          <a:xfrm>
            <a:off x="10646762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184" name="Google Shape;184;p4"/>
          <p:cNvCxnSpPr/>
          <p:nvPr/>
        </p:nvCxnSpPr>
        <p:spPr>
          <a:xfrm>
            <a:off x="1085041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5" name="Google Shape;185;p4"/>
          <p:cNvCxnSpPr/>
          <p:nvPr/>
        </p:nvCxnSpPr>
        <p:spPr>
          <a:xfrm>
            <a:off x="1092200" y="6653000"/>
            <a:ext cx="9758680" cy="0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4"/>
          <p:cNvSpPr/>
          <p:nvPr/>
        </p:nvSpPr>
        <p:spPr>
          <a:xfrm>
            <a:off x="6675119" y="2544618"/>
            <a:ext cx="265997" cy="49724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4"/>
          <p:cNvSpPr/>
          <p:nvPr/>
        </p:nvSpPr>
        <p:spPr>
          <a:xfrm>
            <a:off x="6675119" y="2895369"/>
            <a:ext cx="526009" cy="48604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4"/>
          <p:cNvSpPr/>
          <p:nvPr/>
        </p:nvSpPr>
        <p:spPr>
          <a:xfrm>
            <a:off x="7011481" y="3268871"/>
            <a:ext cx="526009" cy="48604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7464832" y="3640634"/>
            <a:ext cx="265997" cy="49724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4"/>
          <p:cNvSpPr/>
          <p:nvPr/>
        </p:nvSpPr>
        <p:spPr>
          <a:xfrm>
            <a:off x="7704927" y="4009565"/>
            <a:ext cx="1094556" cy="49714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4"/>
          <p:cNvSpPr/>
          <p:nvPr/>
        </p:nvSpPr>
        <p:spPr>
          <a:xfrm>
            <a:off x="8797634" y="4370345"/>
            <a:ext cx="851023" cy="4970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4"/>
          <p:cNvSpPr/>
          <p:nvPr/>
        </p:nvSpPr>
        <p:spPr>
          <a:xfrm>
            <a:off x="6675424" y="5042116"/>
            <a:ext cx="1094556" cy="49714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4"/>
          <p:cNvSpPr/>
          <p:nvPr/>
        </p:nvSpPr>
        <p:spPr>
          <a:xfrm>
            <a:off x="7707422" y="5385611"/>
            <a:ext cx="1124151" cy="49707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8801967" y="5909908"/>
            <a:ext cx="1859045" cy="49700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4"/>
          <p:cNvSpPr/>
          <p:nvPr/>
        </p:nvSpPr>
        <p:spPr>
          <a:xfrm>
            <a:off x="10501599" y="6428741"/>
            <a:ext cx="274638" cy="45719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"/>
          <p:cNvSpPr/>
          <p:nvPr/>
        </p:nvSpPr>
        <p:spPr>
          <a:xfrm>
            <a:off x="7658808" y="3652215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"/>
          <p:cNvSpPr/>
          <p:nvPr/>
        </p:nvSpPr>
        <p:spPr>
          <a:xfrm>
            <a:off x="8731842" y="4024909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"/>
          <p:cNvSpPr/>
          <p:nvPr/>
        </p:nvSpPr>
        <p:spPr>
          <a:xfrm>
            <a:off x="9569753" y="4371161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"/>
          <p:cNvSpPr/>
          <p:nvPr/>
        </p:nvSpPr>
        <p:spPr>
          <a:xfrm>
            <a:off x="7698360" y="5049987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4"/>
          <p:cNvSpPr/>
          <p:nvPr/>
        </p:nvSpPr>
        <p:spPr>
          <a:xfrm>
            <a:off x="8757431" y="5387216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4"/>
          <p:cNvSpPr/>
          <p:nvPr/>
        </p:nvSpPr>
        <p:spPr>
          <a:xfrm>
            <a:off x="10582561" y="5922971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4"/>
          <p:cNvSpPr/>
          <p:nvPr/>
        </p:nvSpPr>
        <p:spPr>
          <a:xfrm>
            <a:off x="10171687" y="1472766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4"/>
          <p:cNvSpPr txBox="1"/>
          <p:nvPr/>
        </p:nvSpPr>
        <p:spPr>
          <a:xfrm>
            <a:off x="10328561" y="1390925"/>
            <a:ext cx="13589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Milestone </a:t>
            </a:r>
            <a:endParaRPr dirty="0"/>
          </a:p>
        </p:txBody>
      </p:sp>
      <p:cxnSp>
        <p:nvCxnSpPr>
          <p:cNvPr id="204" name="Google Shape;204;p4"/>
          <p:cNvCxnSpPr/>
          <p:nvPr/>
        </p:nvCxnSpPr>
        <p:spPr>
          <a:xfrm>
            <a:off x="110189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5" name="Google Shape;205;p4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4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6" name="Google Shape;206;p4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96828D09-171C-DF6D-B88D-5F3D5BEE7F61}"/>
              </a:ext>
            </a:extLst>
          </p:cNvPr>
          <p:cNvSpPr txBox="1">
            <a:spLocks/>
          </p:cNvSpPr>
          <p:nvPr/>
        </p:nvSpPr>
        <p:spPr>
          <a:xfrm>
            <a:off x="387939" y="6688773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"/>
          <p:cNvSpPr txBox="1"/>
          <p:nvPr/>
        </p:nvSpPr>
        <p:spPr>
          <a:xfrm>
            <a:off x="764539" y="4037769"/>
            <a:ext cx="540946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Select countries and identify focal point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Conduct focus groups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Compile monthly feedback to Exec Co.</a:t>
            </a:r>
            <a:endParaRPr dirty="0"/>
          </a:p>
        </p:txBody>
      </p:sp>
      <p:sp>
        <p:nvSpPr>
          <p:cNvPr id="212" name="Google Shape;212;p5"/>
          <p:cNvSpPr/>
          <p:nvPr/>
        </p:nvSpPr>
        <p:spPr>
          <a:xfrm>
            <a:off x="0" y="0"/>
            <a:ext cx="12192000" cy="1384461"/>
          </a:xfrm>
          <a:prstGeom prst="rect">
            <a:avLst/>
          </a:prstGeom>
          <a:solidFill>
            <a:srgbClr val="1E2A4A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5"/>
          <p:cNvSpPr txBox="1">
            <a:spLocks noGrp="1"/>
          </p:cNvSpPr>
          <p:nvPr>
            <p:ph type="title"/>
          </p:nvPr>
        </p:nvSpPr>
        <p:spPr>
          <a:xfrm>
            <a:off x="838200" y="346366"/>
            <a:ext cx="8197110" cy="89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Clr>
                <a:schemeClr val="lt1"/>
              </a:buClr>
              <a:buSzPct val="100000"/>
            </a:pP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r>
              <a:rPr lang="en-US" sz="3600" b="1" baseline="300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</a:t>
            </a: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Draft of Integration Timeline </a:t>
            </a:r>
            <a:r>
              <a:rPr lang="en-US" sz="18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(1/2)</a:t>
            </a:r>
            <a:endParaRPr sz="36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4" name="Google Shape;214;p5"/>
          <p:cNvSpPr txBox="1"/>
          <p:nvPr/>
        </p:nvSpPr>
        <p:spPr>
          <a:xfrm>
            <a:off x="1092200" y="1740130"/>
            <a:ext cx="13589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Activities</a:t>
            </a:r>
            <a:endParaRPr dirty="0"/>
          </a:p>
        </p:txBody>
      </p:sp>
      <p:sp>
        <p:nvSpPr>
          <p:cNvPr id="215" name="Google Shape;215;p5"/>
          <p:cNvSpPr txBox="1"/>
          <p:nvPr/>
        </p:nvSpPr>
        <p:spPr>
          <a:xfrm>
            <a:off x="1224280" y="2108867"/>
            <a:ext cx="6101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Creation of HQ (Task Force)</a:t>
            </a:r>
            <a:endParaRPr dirty="0"/>
          </a:p>
        </p:txBody>
      </p:sp>
      <p:sp>
        <p:nvSpPr>
          <p:cNvPr id="216" name="Google Shape;216;p5"/>
          <p:cNvSpPr txBox="1"/>
          <p:nvPr/>
        </p:nvSpPr>
        <p:spPr>
          <a:xfrm>
            <a:off x="764539" y="2376004"/>
            <a:ext cx="540946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Articulate business case, future state, behaviors expected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Design and implement communication plan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Create and implement “ritual” events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Establish feedback loops</a:t>
            </a:r>
            <a:endParaRPr dirty="0"/>
          </a:p>
        </p:txBody>
      </p:sp>
      <p:sp>
        <p:nvSpPr>
          <p:cNvPr id="217" name="Google Shape;217;p5"/>
          <p:cNvSpPr/>
          <p:nvPr/>
        </p:nvSpPr>
        <p:spPr>
          <a:xfrm>
            <a:off x="6478111" y="1555884"/>
            <a:ext cx="1049337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Apr</a:t>
            </a:r>
            <a:endParaRPr dirty="0"/>
          </a:p>
        </p:txBody>
      </p:sp>
      <p:sp>
        <p:nvSpPr>
          <p:cNvPr id="218" name="Google Shape;218;p5"/>
          <p:cNvSpPr/>
          <p:nvPr/>
        </p:nvSpPr>
        <p:spPr>
          <a:xfrm>
            <a:off x="7527448" y="1555884"/>
            <a:ext cx="11620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May</a:t>
            </a:r>
            <a:endParaRPr dirty="0"/>
          </a:p>
        </p:txBody>
      </p:sp>
      <p:sp>
        <p:nvSpPr>
          <p:cNvPr id="219" name="Google Shape;219;p5"/>
          <p:cNvSpPr/>
          <p:nvPr/>
        </p:nvSpPr>
        <p:spPr>
          <a:xfrm>
            <a:off x="8689498" y="1555884"/>
            <a:ext cx="12160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Jun</a:t>
            </a:r>
            <a:endParaRPr dirty="0"/>
          </a:p>
        </p:txBody>
      </p:sp>
      <p:sp>
        <p:nvSpPr>
          <p:cNvPr id="220" name="Google Shape;220;p5"/>
          <p:cNvSpPr/>
          <p:nvPr/>
        </p:nvSpPr>
        <p:spPr>
          <a:xfrm>
            <a:off x="9905523" y="1555884"/>
            <a:ext cx="1216025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Jul</a:t>
            </a:r>
            <a:endParaRPr dirty="0"/>
          </a:p>
        </p:txBody>
      </p:sp>
      <p:cxnSp>
        <p:nvCxnSpPr>
          <p:cNvPr id="221" name="Google Shape;221;p5"/>
          <p:cNvCxnSpPr/>
          <p:nvPr/>
        </p:nvCxnSpPr>
        <p:spPr>
          <a:xfrm>
            <a:off x="1092200" y="2068227"/>
            <a:ext cx="9758680" cy="0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5"/>
          <p:cNvSpPr/>
          <p:nvPr/>
        </p:nvSpPr>
        <p:spPr>
          <a:xfrm>
            <a:off x="6478111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14</a:t>
            </a:r>
            <a:endParaRPr dirty="0"/>
          </a:p>
        </p:txBody>
      </p:sp>
      <p:sp>
        <p:nvSpPr>
          <p:cNvPr id="223" name="Google Shape;223;p5"/>
          <p:cNvSpPr/>
          <p:nvPr/>
        </p:nvSpPr>
        <p:spPr>
          <a:xfrm>
            <a:off x="7030561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16</a:t>
            </a:r>
            <a:endParaRPr dirty="0"/>
          </a:p>
        </p:txBody>
      </p:sp>
      <p:sp>
        <p:nvSpPr>
          <p:cNvPr id="224" name="Google Shape;224;p5"/>
          <p:cNvSpPr/>
          <p:nvPr/>
        </p:nvSpPr>
        <p:spPr>
          <a:xfrm>
            <a:off x="7266146" y="1793633"/>
            <a:ext cx="277812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17</a:t>
            </a:r>
            <a:endParaRPr dirty="0"/>
          </a:p>
        </p:txBody>
      </p:sp>
      <p:sp>
        <p:nvSpPr>
          <p:cNvPr id="225" name="Google Shape;225;p5"/>
          <p:cNvSpPr/>
          <p:nvPr/>
        </p:nvSpPr>
        <p:spPr>
          <a:xfrm>
            <a:off x="7538418" y="1793633"/>
            <a:ext cx="274638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18</a:t>
            </a:r>
            <a:endParaRPr dirty="0"/>
          </a:p>
        </p:txBody>
      </p:sp>
      <p:sp>
        <p:nvSpPr>
          <p:cNvPr id="226" name="Google Shape;226;p5"/>
          <p:cNvSpPr/>
          <p:nvPr/>
        </p:nvSpPr>
        <p:spPr>
          <a:xfrm>
            <a:off x="7792736" y="1793633"/>
            <a:ext cx="277812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19</a:t>
            </a:r>
            <a:endParaRPr dirty="0"/>
          </a:p>
        </p:txBody>
      </p:sp>
      <p:sp>
        <p:nvSpPr>
          <p:cNvPr id="227" name="Google Shape;227;p5"/>
          <p:cNvSpPr/>
          <p:nvPr/>
        </p:nvSpPr>
        <p:spPr>
          <a:xfrm>
            <a:off x="8336613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21</a:t>
            </a:r>
            <a:endParaRPr dirty="0"/>
          </a:p>
        </p:txBody>
      </p:sp>
      <p:sp>
        <p:nvSpPr>
          <p:cNvPr id="228" name="Google Shape;228;p5"/>
          <p:cNvSpPr/>
          <p:nvPr/>
        </p:nvSpPr>
        <p:spPr>
          <a:xfrm>
            <a:off x="8592518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22</a:t>
            </a:r>
            <a:endParaRPr dirty="0"/>
          </a:p>
        </p:txBody>
      </p:sp>
      <p:sp>
        <p:nvSpPr>
          <p:cNvPr id="229" name="Google Shape;229;p5"/>
          <p:cNvSpPr/>
          <p:nvPr/>
        </p:nvSpPr>
        <p:spPr>
          <a:xfrm>
            <a:off x="8868743" y="1793633"/>
            <a:ext cx="277813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23</a:t>
            </a:r>
            <a:endParaRPr dirty="0"/>
          </a:p>
        </p:txBody>
      </p:sp>
      <p:sp>
        <p:nvSpPr>
          <p:cNvPr id="230" name="Google Shape;230;p5"/>
          <p:cNvSpPr/>
          <p:nvPr/>
        </p:nvSpPr>
        <p:spPr>
          <a:xfrm>
            <a:off x="9116076" y="1793633"/>
            <a:ext cx="274637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24</a:t>
            </a:r>
            <a:endParaRPr dirty="0"/>
          </a:p>
        </p:txBody>
      </p:sp>
      <p:sp>
        <p:nvSpPr>
          <p:cNvPr id="231" name="Google Shape;231;p5"/>
          <p:cNvSpPr/>
          <p:nvPr/>
        </p:nvSpPr>
        <p:spPr>
          <a:xfrm>
            <a:off x="9375473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25</a:t>
            </a:r>
            <a:endParaRPr dirty="0"/>
          </a:p>
        </p:txBody>
      </p:sp>
      <p:sp>
        <p:nvSpPr>
          <p:cNvPr id="232" name="Google Shape;232;p5"/>
          <p:cNvSpPr/>
          <p:nvPr/>
        </p:nvSpPr>
        <p:spPr>
          <a:xfrm>
            <a:off x="6754336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15</a:t>
            </a:r>
            <a:endParaRPr dirty="0"/>
          </a:p>
        </p:txBody>
      </p:sp>
      <p:sp>
        <p:nvSpPr>
          <p:cNvPr id="233" name="Google Shape;233;p5"/>
          <p:cNvSpPr/>
          <p:nvPr/>
        </p:nvSpPr>
        <p:spPr>
          <a:xfrm>
            <a:off x="9641538" y="1793633"/>
            <a:ext cx="277813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26</a:t>
            </a:r>
            <a:endParaRPr dirty="0"/>
          </a:p>
        </p:txBody>
      </p:sp>
      <p:sp>
        <p:nvSpPr>
          <p:cNvPr id="234" name="Google Shape;234;p5"/>
          <p:cNvSpPr/>
          <p:nvPr/>
        </p:nvSpPr>
        <p:spPr>
          <a:xfrm>
            <a:off x="9914271" y="1793633"/>
            <a:ext cx="274637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27</a:t>
            </a:r>
            <a:endParaRPr dirty="0"/>
          </a:p>
        </p:txBody>
      </p:sp>
      <p:sp>
        <p:nvSpPr>
          <p:cNvPr id="235" name="Google Shape;235;p5"/>
          <p:cNvSpPr/>
          <p:nvPr/>
        </p:nvSpPr>
        <p:spPr>
          <a:xfrm>
            <a:off x="10173668" y="1793633"/>
            <a:ext cx="277813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28</a:t>
            </a:r>
            <a:endParaRPr dirty="0"/>
          </a:p>
        </p:txBody>
      </p:sp>
      <p:sp>
        <p:nvSpPr>
          <p:cNvPr id="236" name="Google Shape;236;p5"/>
          <p:cNvSpPr/>
          <p:nvPr/>
        </p:nvSpPr>
        <p:spPr>
          <a:xfrm>
            <a:off x="10431161" y="1793633"/>
            <a:ext cx="274637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29</a:t>
            </a:r>
            <a:endParaRPr dirty="0"/>
          </a:p>
        </p:txBody>
      </p:sp>
      <p:sp>
        <p:nvSpPr>
          <p:cNvPr id="237" name="Google Shape;237;p5"/>
          <p:cNvSpPr/>
          <p:nvPr/>
        </p:nvSpPr>
        <p:spPr>
          <a:xfrm>
            <a:off x="8050228" y="1793633"/>
            <a:ext cx="276225" cy="312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20</a:t>
            </a:r>
            <a:endParaRPr dirty="0"/>
          </a:p>
        </p:txBody>
      </p:sp>
      <p:cxnSp>
        <p:nvCxnSpPr>
          <p:cNvPr id="238" name="Google Shape;238;p5"/>
          <p:cNvCxnSpPr/>
          <p:nvPr/>
        </p:nvCxnSpPr>
        <p:spPr>
          <a:xfrm>
            <a:off x="640541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9" name="Google Shape;239;p5"/>
          <p:cNvCxnSpPr/>
          <p:nvPr/>
        </p:nvCxnSpPr>
        <p:spPr>
          <a:xfrm>
            <a:off x="6675120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0" name="Google Shape;240;p5"/>
          <p:cNvCxnSpPr/>
          <p:nvPr/>
        </p:nvCxnSpPr>
        <p:spPr>
          <a:xfrm>
            <a:off x="6933738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1" name="Google Shape;241;p5"/>
          <p:cNvCxnSpPr/>
          <p:nvPr/>
        </p:nvCxnSpPr>
        <p:spPr>
          <a:xfrm>
            <a:off x="7201593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2" name="Google Shape;242;p5"/>
          <p:cNvCxnSpPr/>
          <p:nvPr/>
        </p:nvCxnSpPr>
        <p:spPr>
          <a:xfrm>
            <a:off x="7460211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3" name="Google Shape;243;p5"/>
          <p:cNvCxnSpPr/>
          <p:nvPr/>
        </p:nvCxnSpPr>
        <p:spPr>
          <a:xfrm>
            <a:off x="737143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4" name="Google Shape;244;p5"/>
          <p:cNvCxnSpPr/>
          <p:nvPr/>
        </p:nvCxnSpPr>
        <p:spPr>
          <a:xfrm>
            <a:off x="7728067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5" name="Google Shape;245;p5"/>
          <p:cNvCxnSpPr/>
          <p:nvPr/>
        </p:nvCxnSpPr>
        <p:spPr>
          <a:xfrm>
            <a:off x="7986685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6" name="Google Shape;246;p5"/>
          <p:cNvCxnSpPr/>
          <p:nvPr/>
        </p:nvCxnSpPr>
        <p:spPr>
          <a:xfrm>
            <a:off x="8254540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7" name="Google Shape;247;p5"/>
          <p:cNvCxnSpPr/>
          <p:nvPr/>
        </p:nvCxnSpPr>
        <p:spPr>
          <a:xfrm>
            <a:off x="8529779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8" name="Google Shape;248;p5"/>
          <p:cNvCxnSpPr/>
          <p:nvPr/>
        </p:nvCxnSpPr>
        <p:spPr>
          <a:xfrm>
            <a:off x="8799483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49" name="Google Shape;249;p5"/>
          <p:cNvCxnSpPr/>
          <p:nvPr/>
        </p:nvCxnSpPr>
        <p:spPr>
          <a:xfrm>
            <a:off x="9067339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50" name="Google Shape;250;p5"/>
          <p:cNvCxnSpPr/>
          <p:nvPr/>
        </p:nvCxnSpPr>
        <p:spPr>
          <a:xfrm>
            <a:off x="9325957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51" name="Google Shape;251;p5"/>
          <p:cNvCxnSpPr/>
          <p:nvPr/>
        </p:nvCxnSpPr>
        <p:spPr>
          <a:xfrm>
            <a:off x="9593812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52" name="Google Shape;252;p5"/>
          <p:cNvCxnSpPr/>
          <p:nvPr/>
        </p:nvCxnSpPr>
        <p:spPr>
          <a:xfrm>
            <a:off x="9702035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3" name="Google Shape;253;p5"/>
          <p:cNvCxnSpPr/>
          <p:nvPr/>
        </p:nvCxnSpPr>
        <p:spPr>
          <a:xfrm>
            <a:off x="9852433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54" name="Google Shape;254;p5"/>
          <p:cNvCxnSpPr/>
          <p:nvPr/>
        </p:nvCxnSpPr>
        <p:spPr>
          <a:xfrm>
            <a:off x="10120289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55" name="Google Shape;255;p5"/>
          <p:cNvCxnSpPr/>
          <p:nvPr/>
        </p:nvCxnSpPr>
        <p:spPr>
          <a:xfrm>
            <a:off x="10378907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56" name="Google Shape;256;p5"/>
          <p:cNvCxnSpPr/>
          <p:nvPr/>
        </p:nvCxnSpPr>
        <p:spPr>
          <a:xfrm>
            <a:off x="10646762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lgDashDot"/>
            <a:miter lim="800000"/>
            <a:headEnd type="none" w="sm" len="sm"/>
            <a:tailEnd type="none" w="sm" len="sm"/>
          </a:ln>
        </p:spPr>
      </p:cxnSp>
      <p:cxnSp>
        <p:nvCxnSpPr>
          <p:cNvPr id="257" name="Google Shape;257;p5"/>
          <p:cNvCxnSpPr/>
          <p:nvPr/>
        </p:nvCxnSpPr>
        <p:spPr>
          <a:xfrm>
            <a:off x="1085041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8" name="Google Shape;258;p5"/>
          <p:cNvCxnSpPr/>
          <p:nvPr/>
        </p:nvCxnSpPr>
        <p:spPr>
          <a:xfrm>
            <a:off x="1092200" y="6653000"/>
            <a:ext cx="9758680" cy="0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9" name="Google Shape;259;p5"/>
          <p:cNvSpPr/>
          <p:nvPr/>
        </p:nvSpPr>
        <p:spPr>
          <a:xfrm>
            <a:off x="6675119" y="2524298"/>
            <a:ext cx="492664" cy="4571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5"/>
          <p:cNvSpPr/>
          <p:nvPr/>
        </p:nvSpPr>
        <p:spPr>
          <a:xfrm rot="10800000" flipH="1">
            <a:off x="6676739" y="2869970"/>
            <a:ext cx="2121880" cy="4571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5"/>
          <p:cNvSpPr/>
          <p:nvPr/>
        </p:nvSpPr>
        <p:spPr>
          <a:xfrm>
            <a:off x="7105983" y="2903213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5"/>
          <p:cNvSpPr/>
          <p:nvPr/>
        </p:nvSpPr>
        <p:spPr>
          <a:xfrm>
            <a:off x="8189951" y="3256359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5"/>
          <p:cNvSpPr/>
          <p:nvPr/>
        </p:nvSpPr>
        <p:spPr>
          <a:xfrm>
            <a:off x="9035310" y="3645187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5"/>
          <p:cNvSpPr/>
          <p:nvPr/>
        </p:nvSpPr>
        <p:spPr>
          <a:xfrm>
            <a:off x="10171687" y="1472766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5"/>
          <p:cNvSpPr txBox="1"/>
          <p:nvPr/>
        </p:nvSpPr>
        <p:spPr>
          <a:xfrm>
            <a:off x="10328561" y="1390925"/>
            <a:ext cx="13589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Milestone </a:t>
            </a:r>
            <a:endParaRPr dirty="0"/>
          </a:p>
        </p:txBody>
      </p:sp>
      <p:cxnSp>
        <p:nvCxnSpPr>
          <p:cNvPr id="266" name="Google Shape;266;p5"/>
          <p:cNvCxnSpPr/>
          <p:nvPr/>
        </p:nvCxnSpPr>
        <p:spPr>
          <a:xfrm>
            <a:off x="1101896" y="2068227"/>
            <a:ext cx="0" cy="4584773"/>
          </a:xfrm>
          <a:prstGeom prst="straightConnector1">
            <a:avLst/>
          </a:prstGeom>
          <a:noFill/>
          <a:ln w="9525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7" name="Google Shape;267;p5"/>
          <p:cNvSpPr txBox="1"/>
          <p:nvPr/>
        </p:nvSpPr>
        <p:spPr>
          <a:xfrm>
            <a:off x="1224280" y="3740152"/>
            <a:ext cx="6101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Country feedback loops (Communication)</a:t>
            </a:r>
            <a:endParaRPr dirty="0"/>
          </a:p>
        </p:txBody>
      </p:sp>
      <p:sp>
        <p:nvSpPr>
          <p:cNvPr id="268" name="Google Shape;268;p5"/>
          <p:cNvSpPr txBox="1"/>
          <p:nvPr/>
        </p:nvSpPr>
        <p:spPr>
          <a:xfrm>
            <a:off x="764539" y="5317382"/>
            <a:ext cx="5409465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Select countries and identify workshop facilitators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Create workshop toolkit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Train facilitators</a:t>
            </a:r>
            <a:endParaRPr dirty="0"/>
          </a:p>
          <a:p>
            <a:pPr marL="628650" marR="0" lvl="1" indent="-80009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Roll-out workshops</a:t>
            </a:r>
            <a:endParaRPr dirty="0"/>
          </a:p>
        </p:txBody>
      </p:sp>
      <p:sp>
        <p:nvSpPr>
          <p:cNvPr id="269" name="Google Shape;269;p5"/>
          <p:cNvSpPr txBox="1"/>
          <p:nvPr/>
        </p:nvSpPr>
        <p:spPr>
          <a:xfrm>
            <a:off x="1224280" y="5050245"/>
            <a:ext cx="610108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Transition Management </a:t>
            </a:r>
            <a:endParaRPr dirty="0"/>
          </a:p>
        </p:txBody>
      </p:sp>
      <p:sp>
        <p:nvSpPr>
          <p:cNvPr id="270" name="Google Shape;270;p5"/>
          <p:cNvSpPr/>
          <p:nvPr/>
        </p:nvSpPr>
        <p:spPr>
          <a:xfrm>
            <a:off x="7449184" y="3202175"/>
            <a:ext cx="3086733" cy="7823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5"/>
          <p:cNvSpPr/>
          <p:nvPr/>
        </p:nvSpPr>
        <p:spPr>
          <a:xfrm rot="10800000" flipH="1">
            <a:off x="8600931" y="3608268"/>
            <a:ext cx="2121880" cy="4571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7735358" y="4155794"/>
            <a:ext cx="759789" cy="49707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8452268" y="2903213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10311231" y="3256359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5"/>
          <p:cNvSpPr/>
          <p:nvPr/>
        </p:nvSpPr>
        <p:spPr>
          <a:xfrm>
            <a:off x="9578256" y="3645187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5"/>
          <p:cNvSpPr/>
          <p:nvPr/>
        </p:nvSpPr>
        <p:spPr>
          <a:xfrm>
            <a:off x="10640274" y="3645187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5"/>
          <p:cNvSpPr/>
          <p:nvPr/>
        </p:nvSpPr>
        <p:spPr>
          <a:xfrm>
            <a:off x="10132411" y="3645187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5"/>
          <p:cNvSpPr/>
          <p:nvPr/>
        </p:nvSpPr>
        <p:spPr>
          <a:xfrm>
            <a:off x="8431510" y="4178245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5"/>
          <p:cNvSpPr/>
          <p:nvPr/>
        </p:nvSpPr>
        <p:spPr>
          <a:xfrm rot="10800000" flipH="1">
            <a:off x="8531512" y="4535924"/>
            <a:ext cx="2043427" cy="49402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5"/>
          <p:cNvSpPr/>
          <p:nvPr/>
        </p:nvSpPr>
        <p:spPr>
          <a:xfrm>
            <a:off x="9633120" y="4741704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5"/>
          <p:cNvSpPr/>
          <p:nvPr/>
        </p:nvSpPr>
        <p:spPr>
          <a:xfrm>
            <a:off x="10681763" y="4741704"/>
            <a:ext cx="140250" cy="121188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12700" cap="flat" cmpd="sng">
            <a:solidFill>
              <a:srgbClr val="1E2A4A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5"/>
          <p:cNvSpPr/>
          <p:nvPr/>
        </p:nvSpPr>
        <p:spPr>
          <a:xfrm>
            <a:off x="6675119" y="5426181"/>
            <a:ext cx="492664" cy="4571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5"/>
          <p:cNvSpPr/>
          <p:nvPr/>
        </p:nvSpPr>
        <p:spPr>
          <a:xfrm>
            <a:off x="6675850" y="5791828"/>
            <a:ext cx="492664" cy="45719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5"/>
          <p:cNvSpPr/>
          <p:nvPr/>
        </p:nvSpPr>
        <p:spPr>
          <a:xfrm>
            <a:off x="7364748" y="6525389"/>
            <a:ext cx="3341049" cy="78235"/>
          </a:xfrm>
          <a:prstGeom prst="rightArrow">
            <a:avLst>
              <a:gd name="adj1" fmla="val 50000"/>
              <a:gd name="adj2" fmla="val 75972"/>
            </a:avLst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5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5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6" name="Google Shape;286;p5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Holder 5">
            <a:extLst>
              <a:ext uri="{FF2B5EF4-FFF2-40B4-BE49-F238E27FC236}">
                <a16:creationId xmlns:a16="http://schemas.microsoft.com/office/drawing/2014/main" id="{0FF63B62-B7FE-0DAC-0DCF-B1FB3A00E6A0}"/>
              </a:ext>
            </a:extLst>
          </p:cNvPr>
          <p:cNvSpPr txBox="1">
            <a:spLocks/>
          </p:cNvSpPr>
          <p:nvPr/>
        </p:nvSpPr>
        <p:spPr>
          <a:xfrm>
            <a:off x="387939" y="6688773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1" name="Google Shape;291;p6"/>
          <p:cNvGraphicFramePr/>
          <p:nvPr/>
        </p:nvGraphicFramePr>
        <p:xfrm>
          <a:off x="0" y="0"/>
          <a:ext cx="12221706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221706" imgH="6858000" progId="">
                  <p:embed/>
                </p:oleObj>
              </mc:Choice>
              <mc:Fallback>
                <p:oleObj r:id="rId3" imgW="12221706" imgH="6858000" progId="">
                  <p:embed/>
                  <p:pic>
                    <p:nvPicPr>
                      <p:cNvPr id="291" name="Google Shape;291;p6"/>
                      <p:cNvPicPr preferRelativeResize="0"/>
                      <p:nvPr/>
                    </p:nvPicPr>
                    <p:blipFill rotWithShape="1">
                      <a:blip r:embed="rId4">
                        <a:duotone>
                          <a:srgbClr val="1E2A4A"/>
                          <a:srgbClr val="C9D2DE"/>
                        </a:duotone>
                        <a:alphaModFix/>
                      </a:blip>
                      <a:srcRect/>
                      <a:stretch/>
                    </p:blipFill>
                    <p:spPr>
                      <a:xfrm>
                        <a:off x="0" y="0"/>
                        <a:ext cx="12221706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2" name="Google Shape;292;p6"/>
          <p:cNvSpPr txBox="1"/>
          <p:nvPr/>
        </p:nvSpPr>
        <p:spPr>
          <a:xfrm>
            <a:off x="3048000" y="5643475"/>
            <a:ext cx="6096000" cy="84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2238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Governance</a:t>
            </a:r>
            <a:endParaRPr dirty="0"/>
          </a:p>
        </p:txBody>
      </p:sp>
      <p:sp>
        <p:nvSpPr>
          <p:cNvPr id="293" name="Google Shape;293;p6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6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"/>
          <p:cNvSpPr/>
          <p:nvPr/>
        </p:nvSpPr>
        <p:spPr>
          <a:xfrm>
            <a:off x="0" y="-19256"/>
            <a:ext cx="12192000" cy="6858000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7"/>
          <p:cNvSpPr txBox="1">
            <a:spLocks noGrp="1"/>
          </p:cNvSpPr>
          <p:nvPr>
            <p:ph type="title"/>
          </p:nvPr>
        </p:nvSpPr>
        <p:spPr>
          <a:xfrm>
            <a:off x="838200" y="429490"/>
            <a:ext cx="6901873" cy="59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Poppins"/>
              <a:buNone/>
            </a:pP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Governance Process</a:t>
            </a:r>
            <a:endParaRPr sz="3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0" name="Google Shape;300;p7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7"/>
          <p:cNvSpPr/>
          <p:nvPr/>
        </p:nvSpPr>
        <p:spPr>
          <a:xfrm>
            <a:off x="12146281" y="2169164"/>
            <a:ext cx="45719" cy="2964873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7"/>
          <p:cNvSpPr txBox="1"/>
          <p:nvPr/>
        </p:nvSpPr>
        <p:spPr>
          <a:xfrm>
            <a:off x="2634262" y="1126756"/>
            <a:ext cx="1094740" cy="28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Purpose:</a:t>
            </a:r>
            <a:endParaRPr dirty="0"/>
          </a:p>
        </p:txBody>
      </p:sp>
      <p:sp>
        <p:nvSpPr>
          <p:cNvPr id="303" name="Google Shape;303;p7"/>
          <p:cNvSpPr txBox="1"/>
          <p:nvPr/>
        </p:nvSpPr>
        <p:spPr>
          <a:xfrm>
            <a:off x="2654925" y="1448958"/>
            <a:ext cx="3126746" cy="1013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33363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Establish Vision, Values and Governance (Decision Committees) and define roles and authority for each key decision</a:t>
            </a:r>
            <a:endParaRPr dirty="0"/>
          </a:p>
          <a:p>
            <a:pPr marL="233363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Align leadership around this framework</a:t>
            </a:r>
          </a:p>
          <a:p>
            <a:pPr marL="233363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endParaRPr sz="105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</a:pPr>
            <a:r>
              <a:rPr lang="en-US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Process:</a:t>
            </a:r>
            <a:endParaRPr b="1" dirty="0"/>
          </a:p>
        </p:txBody>
      </p:sp>
      <p:sp>
        <p:nvSpPr>
          <p:cNvPr id="304" name="Google Shape;304;p7"/>
          <p:cNvSpPr txBox="1"/>
          <p:nvPr/>
        </p:nvSpPr>
        <p:spPr>
          <a:xfrm>
            <a:off x="6540123" y="1126756"/>
            <a:ext cx="2225732" cy="28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Resources needed: </a:t>
            </a:r>
            <a:endParaRPr dirty="0"/>
          </a:p>
        </p:txBody>
      </p:sp>
      <p:sp>
        <p:nvSpPr>
          <p:cNvPr id="305" name="Google Shape;305;p7"/>
          <p:cNvSpPr txBox="1"/>
          <p:nvPr/>
        </p:nvSpPr>
        <p:spPr>
          <a:xfrm>
            <a:off x="6560786" y="1448958"/>
            <a:ext cx="2601310" cy="67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33363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Exec Co. availability for interviews + workshop</a:t>
            </a:r>
            <a:endParaRPr dirty="0"/>
          </a:p>
          <a:p>
            <a:pPr marL="233363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Arial"/>
              <a:buChar char="•"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Budget for off-site leadership workshop</a:t>
            </a:r>
            <a:endParaRPr dirty="0"/>
          </a:p>
        </p:txBody>
      </p:sp>
      <p:cxnSp>
        <p:nvCxnSpPr>
          <p:cNvPr id="306" name="Google Shape;306;p7"/>
          <p:cNvCxnSpPr/>
          <p:nvPr/>
        </p:nvCxnSpPr>
        <p:spPr>
          <a:xfrm>
            <a:off x="2654925" y="2580640"/>
            <a:ext cx="58594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7" name="Google Shape;307;p7"/>
          <p:cNvSpPr txBox="1"/>
          <p:nvPr/>
        </p:nvSpPr>
        <p:spPr>
          <a:xfrm>
            <a:off x="2634262" y="2677924"/>
            <a:ext cx="1094740" cy="28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Activity</a:t>
            </a:r>
            <a:endParaRPr dirty="0"/>
          </a:p>
        </p:txBody>
      </p:sp>
      <p:sp>
        <p:nvSpPr>
          <p:cNvPr id="308" name="Google Shape;308;p7"/>
          <p:cNvSpPr txBox="1"/>
          <p:nvPr/>
        </p:nvSpPr>
        <p:spPr>
          <a:xfrm>
            <a:off x="2654925" y="3025215"/>
            <a:ext cx="3126746" cy="3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63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Define strawman list of governance committees and key decisions per process</a:t>
            </a:r>
            <a:endParaRPr dirty="0"/>
          </a:p>
        </p:txBody>
      </p:sp>
      <p:sp>
        <p:nvSpPr>
          <p:cNvPr id="309" name="Google Shape;309;p7"/>
          <p:cNvSpPr txBox="1"/>
          <p:nvPr/>
        </p:nvSpPr>
        <p:spPr>
          <a:xfrm>
            <a:off x="2654925" y="3532900"/>
            <a:ext cx="3126746" cy="67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63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Interview Exec Co. members to collect their input on vision, values, governance committees, key decisions and criteria to allocate authority</a:t>
            </a:r>
            <a:endParaRPr dirty="0"/>
          </a:p>
        </p:txBody>
      </p:sp>
      <p:sp>
        <p:nvSpPr>
          <p:cNvPr id="310" name="Google Shape;310;p7"/>
          <p:cNvSpPr txBox="1"/>
          <p:nvPr/>
        </p:nvSpPr>
        <p:spPr>
          <a:xfrm>
            <a:off x="2654925" y="4299967"/>
            <a:ext cx="3126746" cy="3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63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Compile a strawman to be discussed at workshop</a:t>
            </a:r>
            <a:endParaRPr dirty="0"/>
          </a:p>
        </p:txBody>
      </p:sp>
      <p:sp>
        <p:nvSpPr>
          <p:cNvPr id="311" name="Google Shape;311;p7"/>
          <p:cNvSpPr txBox="1"/>
          <p:nvPr/>
        </p:nvSpPr>
        <p:spPr>
          <a:xfrm>
            <a:off x="2654925" y="4866918"/>
            <a:ext cx="3126746" cy="3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63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Conduct an Exec Co. workshop to agree on vision, values and decision matrix</a:t>
            </a:r>
            <a:endParaRPr dirty="0"/>
          </a:p>
        </p:txBody>
      </p:sp>
      <p:sp>
        <p:nvSpPr>
          <p:cNvPr id="312" name="Google Shape;312;p7"/>
          <p:cNvSpPr txBox="1"/>
          <p:nvPr/>
        </p:nvSpPr>
        <p:spPr>
          <a:xfrm>
            <a:off x="2654925" y="5555881"/>
            <a:ext cx="3126746" cy="675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63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Conduct a leadership workshop (Exec. Co. and direct reports) to agree on vision, values, governance, decision making and target setting</a:t>
            </a:r>
            <a:endParaRPr dirty="0"/>
          </a:p>
        </p:txBody>
      </p:sp>
      <p:sp>
        <p:nvSpPr>
          <p:cNvPr id="313" name="Google Shape;313;p7"/>
          <p:cNvSpPr txBox="1"/>
          <p:nvPr/>
        </p:nvSpPr>
        <p:spPr>
          <a:xfrm>
            <a:off x="6633493" y="2677924"/>
            <a:ext cx="1094740" cy="28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When</a:t>
            </a:r>
            <a:endParaRPr dirty="0"/>
          </a:p>
        </p:txBody>
      </p:sp>
      <p:sp>
        <p:nvSpPr>
          <p:cNvPr id="314" name="Google Shape;314;p7"/>
          <p:cNvSpPr txBox="1"/>
          <p:nvPr/>
        </p:nvSpPr>
        <p:spPr>
          <a:xfrm>
            <a:off x="6654156" y="4866918"/>
            <a:ext cx="3126746" cy="239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63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End Apr/Beg May</a:t>
            </a:r>
            <a:endParaRPr dirty="0"/>
          </a:p>
        </p:txBody>
      </p:sp>
      <p:sp>
        <p:nvSpPr>
          <p:cNvPr id="315" name="Google Shape;315;p7"/>
          <p:cNvSpPr txBox="1"/>
          <p:nvPr/>
        </p:nvSpPr>
        <p:spPr>
          <a:xfrm>
            <a:off x="6654156" y="5555881"/>
            <a:ext cx="3126746" cy="239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763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June</a:t>
            </a:r>
            <a:endParaRPr dirty="0"/>
          </a:p>
        </p:txBody>
      </p:sp>
      <p:cxnSp>
        <p:nvCxnSpPr>
          <p:cNvPr id="316" name="Google Shape;316;p7"/>
          <p:cNvCxnSpPr/>
          <p:nvPr/>
        </p:nvCxnSpPr>
        <p:spPr>
          <a:xfrm>
            <a:off x="6482362" y="2580640"/>
            <a:ext cx="0" cy="376070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7" name="Google Shape;317;p7"/>
          <p:cNvCxnSpPr/>
          <p:nvPr/>
        </p:nvCxnSpPr>
        <p:spPr>
          <a:xfrm>
            <a:off x="2654925" y="2580640"/>
            <a:ext cx="0" cy="376070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8" name="Google Shape;318;p7"/>
          <p:cNvCxnSpPr/>
          <p:nvPr/>
        </p:nvCxnSpPr>
        <p:spPr>
          <a:xfrm>
            <a:off x="8514362" y="2580640"/>
            <a:ext cx="0" cy="3760701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9" name="Google Shape;319;p7"/>
          <p:cNvCxnSpPr/>
          <p:nvPr/>
        </p:nvCxnSpPr>
        <p:spPr>
          <a:xfrm>
            <a:off x="2654925" y="3409744"/>
            <a:ext cx="58594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0" name="Google Shape;320;p7"/>
          <p:cNvCxnSpPr/>
          <p:nvPr/>
        </p:nvCxnSpPr>
        <p:spPr>
          <a:xfrm>
            <a:off x="2654925" y="4208278"/>
            <a:ext cx="58594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1" name="Google Shape;321;p7"/>
          <p:cNvCxnSpPr/>
          <p:nvPr/>
        </p:nvCxnSpPr>
        <p:spPr>
          <a:xfrm>
            <a:off x="2654925" y="4727174"/>
            <a:ext cx="58594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2" name="Google Shape;322;p7"/>
          <p:cNvCxnSpPr/>
          <p:nvPr/>
        </p:nvCxnSpPr>
        <p:spPr>
          <a:xfrm>
            <a:off x="2654925" y="5345661"/>
            <a:ext cx="58594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3" name="Google Shape;323;p7"/>
          <p:cNvCxnSpPr/>
          <p:nvPr/>
        </p:nvCxnSpPr>
        <p:spPr>
          <a:xfrm>
            <a:off x="2654925" y="6341341"/>
            <a:ext cx="585943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24" name="Google Shape;324;p7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7</a:t>
            </a:fld>
            <a:endParaRPr sz="1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66A86C9A-196B-6C82-4023-2FA8EE5CC929}"/>
              </a:ext>
            </a:extLst>
          </p:cNvPr>
          <p:cNvSpPr txBox="1">
            <a:spLocks/>
          </p:cNvSpPr>
          <p:nvPr/>
        </p:nvSpPr>
        <p:spPr>
          <a:xfrm>
            <a:off x="576624" y="6471056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9" name="Google Shape;329;p12"/>
          <p:cNvGraphicFramePr/>
          <p:nvPr/>
        </p:nvGraphicFramePr>
        <p:xfrm>
          <a:off x="-1" y="0"/>
          <a:ext cx="12221707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12221707" imgH="6858000" progId="">
                  <p:embed/>
                </p:oleObj>
              </mc:Choice>
              <mc:Fallback>
                <p:oleObj r:id="rId3" imgW="12221707" imgH="6858000" progId="">
                  <p:embed/>
                  <p:pic>
                    <p:nvPicPr>
                      <p:cNvPr id="329" name="Google Shape;329;p12"/>
                      <p:cNvPicPr preferRelativeResize="0"/>
                      <p:nvPr/>
                    </p:nvPicPr>
                    <p:blipFill rotWithShape="1">
                      <a:blip r:embed="rId4">
                        <a:duotone>
                          <a:srgbClr val="1E2A4A"/>
                          <a:srgbClr val="C9D2DE"/>
                        </a:duotone>
                        <a:alphaModFix/>
                      </a:blip>
                      <a:srcRect/>
                      <a:stretch/>
                    </p:blipFill>
                    <p:spPr>
                      <a:xfrm>
                        <a:off x="-1" y="0"/>
                        <a:ext cx="12221707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0" name="Google Shape;330;p12"/>
          <p:cNvSpPr txBox="1"/>
          <p:nvPr/>
        </p:nvSpPr>
        <p:spPr>
          <a:xfrm>
            <a:off x="3048000" y="1213715"/>
            <a:ext cx="6096000" cy="847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2238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Culture</a:t>
            </a:r>
            <a:endParaRPr dirty="0"/>
          </a:p>
        </p:txBody>
      </p:sp>
      <p:sp>
        <p:nvSpPr>
          <p:cNvPr id="331" name="Google Shape;331;p12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8</a:t>
            </a:fld>
            <a:endParaRPr sz="1600" b="1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"/>
          <p:cNvSpPr/>
          <p:nvPr/>
        </p:nvSpPr>
        <p:spPr>
          <a:xfrm>
            <a:off x="0" y="2169164"/>
            <a:ext cx="45719" cy="2964873"/>
          </a:xfrm>
          <a:prstGeom prst="rect">
            <a:avLst/>
          </a:prstGeom>
          <a:solidFill>
            <a:srgbClr val="1E2A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3"/>
          <p:cNvSpPr/>
          <p:nvPr/>
        </p:nvSpPr>
        <p:spPr>
          <a:xfrm>
            <a:off x="0" y="0"/>
            <a:ext cx="12192000" cy="1384461"/>
          </a:xfrm>
          <a:prstGeom prst="rect">
            <a:avLst/>
          </a:prstGeom>
          <a:solidFill>
            <a:srgbClr val="1E2A4A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3"/>
          <p:cNvSpPr txBox="1">
            <a:spLocks noGrp="1"/>
          </p:cNvSpPr>
          <p:nvPr>
            <p:ph type="title"/>
          </p:nvPr>
        </p:nvSpPr>
        <p:spPr>
          <a:xfrm>
            <a:off x="838200" y="346366"/>
            <a:ext cx="6913880" cy="89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Poppins"/>
              <a:buNone/>
            </a:pPr>
            <a:r>
              <a:rPr lang="en-US" sz="36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Culture</a:t>
            </a:r>
            <a:endParaRPr sz="36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9" name="Google Shape;339;p13"/>
          <p:cNvSpPr txBox="1"/>
          <p:nvPr/>
        </p:nvSpPr>
        <p:spPr>
          <a:xfrm>
            <a:off x="1973580" y="2638795"/>
            <a:ext cx="1526543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Purpose:</a:t>
            </a:r>
            <a:endParaRPr dirty="0"/>
          </a:p>
        </p:txBody>
      </p:sp>
      <p:sp>
        <p:nvSpPr>
          <p:cNvPr id="340" name="Google Shape;340;p13"/>
          <p:cNvSpPr txBox="1"/>
          <p:nvPr/>
        </p:nvSpPr>
        <p:spPr>
          <a:xfrm>
            <a:off x="1516380" y="2936312"/>
            <a:ext cx="3766820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Identify the values that will make NewCo successful in the future and have the values embedded in the way employees work and make decisions </a:t>
            </a:r>
            <a:endParaRPr dirty="0"/>
          </a:p>
        </p:txBody>
      </p:sp>
      <p:sp>
        <p:nvSpPr>
          <p:cNvPr id="341" name="Google Shape;341;p13"/>
          <p:cNvSpPr txBox="1"/>
          <p:nvPr/>
        </p:nvSpPr>
        <p:spPr>
          <a:xfrm>
            <a:off x="6292850" y="2638795"/>
            <a:ext cx="1526543" cy="297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Process:</a:t>
            </a:r>
            <a:endParaRPr dirty="0"/>
          </a:p>
        </p:txBody>
      </p:sp>
      <p:sp>
        <p:nvSpPr>
          <p:cNvPr id="342" name="Google Shape;342;p13"/>
          <p:cNvSpPr txBox="1"/>
          <p:nvPr/>
        </p:nvSpPr>
        <p:spPr>
          <a:xfrm>
            <a:off x="5835650" y="2936312"/>
            <a:ext cx="4409440" cy="290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628650" marR="0" lvl="1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Step 1: Values definition (together with Vision and Operating Framework)</a:t>
            </a:r>
            <a:endParaRPr dirty="0"/>
          </a:p>
          <a:p>
            <a:pPr marL="1085850" marR="0" lvl="2" indent="-8001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085850" marR="0" lvl="2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Char char="o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Create new Values in an Exec Co. workshop </a:t>
            </a:r>
            <a:endParaRPr dirty="0"/>
          </a:p>
          <a:p>
            <a:pPr marL="1085850" marR="0" lvl="2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Char char="o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Validate values with a broader leadership group at leadership workshop</a:t>
            </a:r>
            <a:endParaRPr dirty="0"/>
          </a:p>
          <a:p>
            <a:pPr marL="628650" marR="0" lvl="1" indent="-80009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Step 2: Culture assessment</a:t>
            </a:r>
            <a:endParaRPr dirty="0"/>
          </a:p>
          <a:p>
            <a:pPr marL="1085850" marR="0" lvl="2" indent="-8001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085850" marR="0" lvl="2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Char char="o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Select countries/companies for culture assessment</a:t>
            </a:r>
            <a:endParaRPr dirty="0"/>
          </a:p>
          <a:p>
            <a:pPr marL="1085850" marR="0" lvl="2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Char char="o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Assess current cultures using focus groups (HR function to support this step)</a:t>
            </a:r>
            <a:endParaRPr dirty="0"/>
          </a:p>
          <a:p>
            <a:pPr marL="628650" marR="0" lvl="1" indent="-80009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650" marR="0" lvl="1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Step 3: Action plan</a:t>
            </a:r>
            <a:endParaRPr dirty="0"/>
          </a:p>
          <a:p>
            <a:pPr marL="1085850" marR="0" lvl="2" indent="-8001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None/>
            </a:pPr>
            <a:endParaRPr sz="1200" b="0" i="0" u="none" strike="noStrike" cap="none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1085850" marR="0" lvl="2" indent="-1714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E2A4A"/>
              </a:buClr>
              <a:buSzPts val="1440"/>
              <a:buFont typeface="Courier New"/>
              <a:buChar char="o"/>
            </a:pPr>
            <a:r>
              <a:rPr lang="en-US" sz="1200" b="0" i="0" u="none" strike="noStrike" cap="none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Design and implement a set of actions to lead employees to the desired culture</a:t>
            </a:r>
            <a:endParaRPr dirty="0"/>
          </a:p>
        </p:txBody>
      </p:sp>
      <p:sp>
        <p:nvSpPr>
          <p:cNvPr id="343" name="Google Shape;343;p13"/>
          <p:cNvSpPr txBox="1">
            <a:spLocks noGrp="1"/>
          </p:cNvSpPr>
          <p:nvPr>
            <p:ph type="sldNum" idx="12"/>
          </p:nvPr>
        </p:nvSpPr>
        <p:spPr>
          <a:xfrm>
            <a:off x="907358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600" b="1">
                <a:solidFill>
                  <a:srgbClr val="1E2A4A"/>
                </a:solidFill>
                <a:latin typeface="Poppins"/>
                <a:ea typeface="Poppins"/>
                <a:cs typeface="Poppins"/>
                <a:sym typeface="Poppins"/>
              </a:rPr>
              <a:t>9</a:t>
            </a:fld>
            <a:endParaRPr sz="1600" b="1" dirty="0">
              <a:solidFill>
                <a:srgbClr val="1E2A4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44" name="Google Shape;344;p13"/>
          <p:cNvPicPr preferRelativeResize="0"/>
          <p:nvPr/>
        </p:nvPicPr>
        <p:blipFill rotWithShape="1">
          <a:blip r:embed="rId3">
            <a:duotone>
              <a:srgbClr val="1E2A4A"/>
              <a:srgbClr val="C9D2DE"/>
            </a:duotone>
            <a:alphaModFix/>
          </a:blip>
          <a:srcRect/>
          <a:stretch/>
        </p:blipFill>
        <p:spPr>
          <a:xfrm>
            <a:off x="2086120" y="1777756"/>
            <a:ext cx="596995" cy="603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13"/>
          <p:cNvPicPr preferRelativeResize="0"/>
          <p:nvPr/>
        </p:nvPicPr>
        <p:blipFill rotWithShape="1">
          <a:blip r:embed="rId4">
            <a:duotone>
              <a:srgbClr val="1E2A4A"/>
              <a:srgbClr val="C9D2DE"/>
            </a:duotone>
            <a:alphaModFix/>
          </a:blip>
          <a:srcRect/>
          <a:stretch/>
        </p:blipFill>
        <p:spPr>
          <a:xfrm>
            <a:off x="6394446" y="1764398"/>
            <a:ext cx="596995" cy="5969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Holder 5">
            <a:extLst>
              <a:ext uri="{FF2B5EF4-FFF2-40B4-BE49-F238E27FC236}">
                <a16:creationId xmlns:a16="http://schemas.microsoft.com/office/drawing/2014/main" id="{34B726F2-F2B9-620F-13FD-F2EF4B47F509}"/>
              </a:ext>
            </a:extLst>
          </p:cNvPr>
          <p:cNvSpPr txBox="1">
            <a:spLocks/>
          </p:cNvSpPr>
          <p:nvPr/>
        </p:nvSpPr>
        <p:spPr>
          <a:xfrm>
            <a:off x="576624" y="6427514"/>
            <a:ext cx="4623435" cy="15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1200" dirty="0">
                <a:solidFill>
                  <a:schemeClr val="tx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© 100-Day Advisors    MandAPlaybook</a:t>
            </a:r>
            <a:r>
              <a:rPr lang="en-US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.com</a:t>
            </a:r>
            <a:endParaRPr lang="en-US" sz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1726</Words>
  <Application>Microsoft Office PowerPoint</Application>
  <PresentationFormat>Widescreen</PresentationFormat>
  <Paragraphs>314</Paragraphs>
  <Slides>19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Noto Sans Symbols</vt:lpstr>
      <vt:lpstr>Poppins</vt:lpstr>
      <vt:lpstr>Courier New</vt:lpstr>
      <vt:lpstr>Arial</vt:lpstr>
      <vt:lpstr>Calibri</vt:lpstr>
      <vt:lpstr>Century Gothic</vt:lpstr>
      <vt:lpstr>Times New Roman</vt:lpstr>
      <vt:lpstr>Office Theme</vt:lpstr>
      <vt:lpstr>HR M&amp;A Integration Launch</vt:lpstr>
      <vt:lpstr>Content</vt:lpstr>
      <vt:lpstr>Integration Priorities </vt:lpstr>
      <vt:lpstr>1st Draft of Integration Timeline (1/2)</vt:lpstr>
      <vt:lpstr>1st Draft of Integration Timeline (1/2)</vt:lpstr>
      <vt:lpstr>PowerPoint Presentation</vt:lpstr>
      <vt:lpstr>Governance Process</vt:lpstr>
      <vt:lpstr>PowerPoint Presentation</vt:lpstr>
      <vt:lpstr>Culture</vt:lpstr>
      <vt:lpstr> Values &amp; Behaviors</vt:lpstr>
      <vt:lpstr>Actions to Change Culture</vt:lpstr>
      <vt:lpstr>Tradeoffs</vt:lpstr>
      <vt:lpstr>PowerPoint Presentation</vt:lpstr>
      <vt:lpstr>Establishing Feedback Loops </vt:lpstr>
      <vt:lpstr>PowerPoint Presentation</vt:lpstr>
      <vt:lpstr>Change Management Activities</vt:lpstr>
      <vt:lpstr>Roll-out a Transition Management Toolkit</vt:lpstr>
      <vt:lpstr>Strengthen Cross-Organization Relations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 M&amp;A Integration Kickoff Meeting</dc:title>
  <dc:creator>Faizan Ahmed</dc:creator>
  <cp:lastModifiedBy>Jennifer Aberger</cp:lastModifiedBy>
  <cp:revision>7</cp:revision>
  <dcterms:created xsi:type="dcterms:W3CDTF">2023-09-21T17:12:31Z</dcterms:created>
  <dcterms:modified xsi:type="dcterms:W3CDTF">2026-06-19T22:36:47Z</dcterms:modified>
</cp:coreProperties>
</file>